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2" r:id="rId4"/>
    <p:sldId id="263" r:id="rId5"/>
    <p:sldId id="259" r:id="rId6"/>
    <p:sldId id="260" r:id="rId7"/>
    <p:sldId id="261" r:id="rId8"/>
    <p:sldId id="256"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3790C6A-E0D3-44A4-BC32-8EC0A2B73F56}">
          <p14:sldIdLst>
            <p14:sldId id="257"/>
            <p14:sldId id="258"/>
            <p14:sldId id="262"/>
            <p14:sldId id="263"/>
            <p14:sldId id="259"/>
            <p14:sldId id="260"/>
            <p14:sldId id="261"/>
            <p14:sldId id="256"/>
            <p14:sldId id="264"/>
            <p14:sldId id="265"/>
          </p14:sldIdLst>
        </p14:section>
        <p14:section name="Untitled Section" id="{07DEFC98-847E-487F-BBDB-083673E427B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4CE02F-492F-4328-B9CB-8ED73628AB41}"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E3280-B617-436C-BB6A-1AB6B9FD9CE8}" type="slidenum">
              <a:rPr lang="en-US" smtClean="0"/>
              <a:t>‹#›</a:t>
            </a:fld>
            <a:endParaRPr lang="en-US"/>
          </a:p>
        </p:txBody>
      </p:sp>
    </p:spTree>
    <p:extLst>
      <p:ext uri="{BB962C8B-B14F-4D97-AF65-F5344CB8AC3E}">
        <p14:creationId xmlns:p14="http://schemas.microsoft.com/office/powerpoint/2010/main" val="2061632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CE02F-492F-4328-B9CB-8ED73628AB41}"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E3280-B617-436C-BB6A-1AB6B9FD9CE8}" type="slidenum">
              <a:rPr lang="en-US" smtClean="0"/>
              <a:t>‹#›</a:t>
            </a:fld>
            <a:endParaRPr lang="en-US"/>
          </a:p>
        </p:txBody>
      </p:sp>
    </p:spTree>
    <p:extLst>
      <p:ext uri="{BB962C8B-B14F-4D97-AF65-F5344CB8AC3E}">
        <p14:creationId xmlns:p14="http://schemas.microsoft.com/office/powerpoint/2010/main" val="482790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CE02F-492F-4328-B9CB-8ED73628AB41}"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E3280-B617-436C-BB6A-1AB6B9FD9CE8}" type="slidenum">
              <a:rPr lang="en-US" smtClean="0"/>
              <a:t>‹#›</a:t>
            </a:fld>
            <a:endParaRPr lang="en-US"/>
          </a:p>
        </p:txBody>
      </p:sp>
    </p:spTree>
    <p:extLst>
      <p:ext uri="{BB962C8B-B14F-4D97-AF65-F5344CB8AC3E}">
        <p14:creationId xmlns:p14="http://schemas.microsoft.com/office/powerpoint/2010/main" val="2236118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4CE02F-492F-4328-B9CB-8ED73628AB41}"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E3280-B617-436C-BB6A-1AB6B9FD9CE8}" type="slidenum">
              <a:rPr lang="en-US" smtClean="0"/>
              <a:t>‹#›</a:t>
            </a:fld>
            <a:endParaRPr lang="en-US"/>
          </a:p>
        </p:txBody>
      </p:sp>
    </p:spTree>
    <p:extLst>
      <p:ext uri="{BB962C8B-B14F-4D97-AF65-F5344CB8AC3E}">
        <p14:creationId xmlns:p14="http://schemas.microsoft.com/office/powerpoint/2010/main" val="2520270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4CE02F-492F-4328-B9CB-8ED73628AB41}"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E3280-B617-436C-BB6A-1AB6B9FD9CE8}" type="slidenum">
              <a:rPr lang="en-US" smtClean="0"/>
              <a:t>‹#›</a:t>
            </a:fld>
            <a:endParaRPr lang="en-US"/>
          </a:p>
        </p:txBody>
      </p:sp>
    </p:spTree>
    <p:extLst>
      <p:ext uri="{BB962C8B-B14F-4D97-AF65-F5344CB8AC3E}">
        <p14:creationId xmlns:p14="http://schemas.microsoft.com/office/powerpoint/2010/main" val="1254480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4CE02F-492F-4328-B9CB-8ED73628AB41}"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E3280-B617-436C-BB6A-1AB6B9FD9CE8}" type="slidenum">
              <a:rPr lang="en-US" smtClean="0"/>
              <a:t>‹#›</a:t>
            </a:fld>
            <a:endParaRPr lang="en-US"/>
          </a:p>
        </p:txBody>
      </p:sp>
    </p:spTree>
    <p:extLst>
      <p:ext uri="{BB962C8B-B14F-4D97-AF65-F5344CB8AC3E}">
        <p14:creationId xmlns:p14="http://schemas.microsoft.com/office/powerpoint/2010/main" val="412436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4CE02F-492F-4328-B9CB-8ED73628AB41}" type="datetimeFigureOut">
              <a:rPr lang="en-US" smtClean="0"/>
              <a:t>10/4/2016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0E3280-B617-436C-BB6A-1AB6B9FD9CE8}" type="slidenum">
              <a:rPr lang="en-US" smtClean="0"/>
              <a:t>‹#›</a:t>
            </a:fld>
            <a:endParaRPr lang="en-US"/>
          </a:p>
        </p:txBody>
      </p:sp>
    </p:spTree>
    <p:extLst>
      <p:ext uri="{BB962C8B-B14F-4D97-AF65-F5344CB8AC3E}">
        <p14:creationId xmlns:p14="http://schemas.microsoft.com/office/powerpoint/2010/main" val="2823693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4CE02F-492F-4328-B9CB-8ED73628AB41}" type="datetimeFigureOut">
              <a:rPr lang="en-US" smtClean="0"/>
              <a:t>10/4/2016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0E3280-B617-436C-BB6A-1AB6B9FD9CE8}" type="slidenum">
              <a:rPr lang="en-US" smtClean="0"/>
              <a:t>‹#›</a:t>
            </a:fld>
            <a:endParaRPr lang="en-US"/>
          </a:p>
        </p:txBody>
      </p:sp>
    </p:spTree>
    <p:extLst>
      <p:ext uri="{BB962C8B-B14F-4D97-AF65-F5344CB8AC3E}">
        <p14:creationId xmlns:p14="http://schemas.microsoft.com/office/powerpoint/2010/main" val="3858048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CE02F-492F-4328-B9CB-8ED73628AB41}" type="datetimeFigureOut">
              <a:rPr lang="en-US" smtClean="0"/>
              <a:t>10/4/2016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0E3280-B617-436C-BB6A-1AB6B9FD9CE8}" type="slidenum">
              <a:rPr lang="en-US" smtClean="0"/>
              <a:t>‹#›</a:t>
            </a:fld>
            <a:endParaRPr lang="en-US"/>
          </a:p>
        </p:txBody>
      </p:sp>
    </p:spTree>
    <p:extLst>
      <p:ext uri="{BB962C8B-B14F-4D97-AF65-F5344CB8AC3E}">
        <p14:creationId xmlns:p14="http://schemas.microsoft.com/office/powerpoint/2010/main" val="3174978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CE02F-492F-4328-B9CB-8ED73628AB41}"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E3280-B617-436C-BB6A-1AB6B9FD9CE8}" type="slidenum">
              <a:rPr lang="en-US" smtClean="0"/>
              <a:t>‹#›</a:t>
            </a:fld>
            <a:endParaRPr lang="en-US"/>
          </a:p>
        </p:txBody>
      </p:sp>
    </p:spTree>
    <p:extLst>
      <p:ext uri="{BB962C8B-B14F-4D97-AF65-F5344CB8AC3E}">
        <p14:creationId xmlns:p14="http://schemas.microsoft.com/office/powerpoint/2010/main" val="2143597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4CE02F-492F-4328-B9CB-8ED73628AB41}"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E3280-B617-436C-BB6A-1AB6B9FD9CE8}" type="slidenum">
              <a:rPr lang="en-US" smtClean="0"/>
              <a:t>‹#›</a:t>
            </a:fld>
            <a:endParaRPr lang="en-US"/>
          </a:p>
        </p:txBody>
      </p:sp>
    </p:spTree>
    <p:extLst>
      <p:ext uri="{BB962C8B-B14F-4D97-AF65-F5344CB8AC3E}">
        <p14:creationId xmlns:p14="http://schemas.microsoft.com/office/powerpoint/2010/main" val="714968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4CE02F-492F-4328-B9CB-8ED73628AB41}" type="datetimeFigureOut">
              <a:rPr lang="en-US" smtClean="0"/>
              <a:t>10/4/2016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0E3280-B617-436C-BB6A-1AB6B9FD9CE8}" type="slidenum">
              <a:rPr lang="en-US" smtClean="0"/>
              <a:t>‹#›</a:t>
            </a:fld>
            <a:endParaRPr lang="en-US"/>
          </a:p>
        </p:txBody>
      </p:sp>
    </p:spTree>
    <p:extLst>
      <p:ext uri="{BB962C8B-B14F-4D97-AF65-F5344CB8AC3E}">
        <p14:creationId xmlns:p14="http://schemas.microsoft.com/office/powerpoint/2010/main" val="2029024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4900" b="1" dirty="0" smtClean="0"/>
              <a:t>Practical Advice That I Learned the Hard Way</a:t>
            </a:r>
            <a:endParaRPr lang="en-US" sz="4900" b="1"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685800" y="5886855"/>
            <a:ext cx="1759131" cy="505189"/>
          </a:xfrm>
          <a:prstGeom prst="rect">
            <a:avLst/>
          </a:prstGeom>
        </p:spPr>
      </p:pic>
    </p:spTree>
    <p:extLst>
      <p:ext uri="{BB962C8B-B14F-4D97-AF65-F5344CB8AC3E}">
        <p14:creationId xmlns:p14="http://schemas.microsoft.com/office/powerpoint/2010/main" val="3049438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27437" y="996777"/>
            <a:ext cx="9605319" cy="4959179"/>
          </a:xfrm>
        </p:spPr>
        <p:txBody>
          <a:bodyPr/>
          <a:lstStyle/>
          <a:p>
            <a:pPr algn="l"/>
            <a:r>
              <a:rPr lang="en-US" sz="1600" i="1" dirty="0" smtClean="0"/>
              <a:t>9. “ Build Trust”</a:t>
            </a:r>
          </a:p>
          <a:p>
            <a:pPr marL="342900" indent="-342900" algn="l">
              <a:buFont typeface="Arial" panose="020B0604020202020204" pitchFamily="34" charset="0"/>
              <a:buChar char="•"/>
            </a:pPr>
            <a:r>
              <a:rPr lang="en-US" sz="1600" dirty="0" smtClean="0"/>
              <a:t>Transparency and authenticity are vitally important </a:t>
            </a:r>
          </a:p>
          <a:p>
            <a:pPr marL="342900" indent="-342900" algn="l">
              <a:buFont typeface="Arial" panose="020B0604020202020204" pitchFamily="34" charset="0"/>
              <a:buChar char="•"/>
            </a:pPr>
            <a:r>
              <a:rPr lang="en-US" sz="1600" dirty="0" smtClean="0"/>
              <a:t>Be a good listener and demonstrate that you value multiple perspectives</a:t>
            </a:r>
          </a:p>
          <a:p>
            <a:pPr marL="342900" indent="-342900" algn="l">
              <a:buFont typeface="Arial" panose="020B0604020202020204" pitchFamily="34" charset="0"/>
              <a:buChar char="•"/>
            </a:pPr>
            <a:endParaRPr lang="en-US" sz="1600" dirty="0"/>
          </a:p>
          <a:p>
            <a:pPr algn="l"/>
            <a:r>
              <a:rPr lang="en-US" sz="1600" i="1" dirty="0" smtClean="0"/>
              <a:t>10. “ Model Good Values”</a:t>
            </a:r>
          </a:p>
          <a:p>
            <a:pPr marL="285750" indent="-285750" algn="l">
              <a:buFont typeface="Arial" panose="020B0604020202020204" pitchFamily="34" charset="0"/>
              <a:buChar char="•"/>
            </a:pPr>
            <a:r>
              <a:rPr lang="en-US" sz="1600" dirty="0" smtClean="0"/>
              <a:t>The higher you are in the organization, the more scrutiny you are under among your people</a:t>
            </a:r>
          </a:p>
          <a:p>
            <a:pPr marL="285750" indent="-285750" algn="l">
              <a:buFont typeface="Arial" panose="020B0604020202020204" pitchFamily="34" charset="0"/>
              <a:buChar char="•"/>
            </a:pPr>
            <a:r>
              <a:rPr lang="en-US" sz="1600" dirty="0" smtClean="0"/>
              <a:t>Treat people with dignity and respect</a:t>
            </a:r>
          </a:p>
          <a:p>
            <a:pPr marL="285750" indent="-285750" algn="l">
              <a:buFont typeface="Arial" panose="020B0604020202020204" pitchFamily="34" charset="0"/>
              <a:buChar char="•"/>
            </a:pPr>
            <a:r>
              <a:rPr lang="en-US" sz="1600" dirty="0" smtClean="0"/>
              <a:t>Operate honestly</a:t>
            </a:r>
          </a:p>
          <a:p>
            <a:pPr marL="285750" indent="-285750" algn="l">
              <a:buFont typeface="Arial" panose="020B0604020202020204" pitchFamily="34" charset="0"/>
              <a:buChar char="•"/>
            </a:pPr>
            <a:r>
              <a:rPr lang="en-US" sz="1600" dirty="0" smtClean="0"/>
              <a:t>Communicate openly and frequently</a:t>
            </a:r>
          </a:p>
          <a:p>
            <a:pPr algn="l"/>
            <a:endParaRPr lang="en-US" sz="1600" dirty="0" smtClean="0"/>
          </a:p>
          <a:p>
            <a:pPr marL="285750" indent="-285750" algn="l">
              <a:buFont typeface="Arial" panose="020B0604020202020204" pitchFamily="34" charset="0"/>
              <a:buChar char="•"/>
            </a:pPr>
            <a:endParaRPr lang="en-US" sz="1600" dirty="0"/>
          </a:p>
        </p:txBody>
      </p:sp>
    </p:spTree>
    <p:extLst>
      <p:ext uri="{BB962C8B-B14F-4D97-AF65-F5344CB8AC3E}">
        <p14:creationId xmlns:p14="http://schemas.microsoft.com/office/powerpoint/2010/main" val="1735221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713248"/>
          </a:xfrm>
        </p:spPr>
        <p:txBody>
          <a:bodyPr>
            <a:normAutofit fontScale="90000"/>
          </a:bodyPr>
          <a:lstStyle/>
          <a:p>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1. The Journey</a:t>
            </a:r>
            <a:br>
              <a:rPr lang="en-US" sz="4400" dirty="0" smtClean="0"/>
            </a:br>
            <a:r>
              <a:rPr lang="en-US" sz="4400" dirty="0" smtClean="0"/>
              <a:t>2. The Reality</a:t>
            </a:r>
            <a:br>
              <a:rPr lang="en-US" sz="4400" dirty="0" smtClean="0"/>
            </a:br>
            <a:r>
              <a:rPr lang="en-US" sz="4400" dirty="0" smtClean="0"/>
              <a:t>3. The Outcome</a:t>
            </a:r>
            <a:br>
              <a:rPr lang="en-US" sz="4400" dirty="0" smtClean="0"/>
            </a:br>
            <a:r>
              <a:rPr lang="en-US" sz="4400" dirty="0" smtClean="0"/>
              <a:t>4. Lessons Learned</a:t>
            </a:r>
            <a:br>
              <a:rPr lang="en-US" sz="4400" dirty="0" smtClean="0"/>
            </a:br>
            <a:endParaRPr lang="en-US" sz="4400" dirty="0"/>
          </a:p>
        </p:txBody>
      </p:sp>
    </p:spTree>
    <p:extLst>
      <p:ext uri="{BB962C8B-B14F-4D97-AF65-F5344CB8AC3E}">
        <p14:creationId xmlns:p14="http://schemas.microsoft.com/office/powerpoint/2010/main" val="3564507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10747"/>
            <a:ext cx="9144000" cy="1021492"/>
          </a:xfrm>
        </p:spPr>
        <p:txBody>
          <a:bodyPr>
            <a:normAutofit/>
          </a:bodyPr>
          <a:lstStyle/>
          <a:p>
            <a:r>
              <a:rPr lang="en-US" sz="4800" u="sng" dirty="0" smtClean="0"/>
              <a:t>The Journey</a:t>
            </a:r>
            <a:endParaRPr lang="en-US" sz="4800" u="sng" dirty="0"/>
          </a:p>
        </p:txBody>
      </p:sp>
      <p:sp>
        <p:nvSpPr>
          <p:cNvPr id="3" name="Subtitle 2"/>
          <p:cNvSpPr>
            <a:spLocks noGrp="1"/>
          </p:cNvSpPr>
          <p:nvPr>
            <p:ph type="subTitle" idx="1"/>
          </p:nvPr>
        </p:nvSpPr>
        <p:spPr>
          <a:xfrm>
            <a:off x="1524000" y="1664043"/>
            <a:ext cx="9144000" cy="3593757"/>
          </a:xfrm>
        </p:spPr>
        <p:txBody>
          <a:bodyPr>
            <a:normAutofit fontScale="70000" lnSpcReduction="20000"/>
          </a:bodyPr>
          <a:lstStyle/>
          <a:p>
            <a:pPr algn="l"/>
            <a:r>
              <a:rPr lang="en-US" dirty="0" smtClean="0"/>
              <a:t>Santa </a:t>
            </a:r>
            <a:r>
              <a:rPr lang="en-US" dirty="0"/>
              <a:t>Barbara Bank and Trust NASDQ: PCBC 6 billion asset 47 branches in the central coast of </a:t>
            </a:r>
            <a:r>
              <a:rPr lang="en-US" dirty="0" smtClean="0"/>
              <a:t>California </a:t>
            </a:r>
            <a:r>
              <a:rPr lang="en-US" dirty="0"/>
              <a:t>founded in 1960 Extraordinary deposit </a:t>
            </a:r>
            <a:r>
              <a:rPr lang="en-US" dirty="0" smtClean="0"/>
              <a:t>franchise. </a:t>
            </a:r>
            <a:r>
              <a:rPr lang="en-US" dirty="0"/>
              <a:t>T</a:t>
            </a:r>
            <a:r>
              <a:rPr lang="en-US" dirty="0" smtClean="0"/>
              <a:t>he </a:t>
            </a:r>
            <a:r>
              <a:rPr lang="en-US" dirty="0"/>
              <a:t>only bank like this in America Grew </a:t>
            </a:r>
            <a:r>
              <a:rPr lang="en-US" dirty="0" smtClean="0"/>
              <a:t>through </a:t>
            </a:r>
            <a:r>
              <a:rPr lang="en-US" dirty="0"/>
              <a:t>acquisitions funded by cash flow generated by a weird LOB : RAL Refund Anticipation loans: explain 3 billion in loans in first 90 days of </a:t>
            </a:r>
            <a:r>
              <a:rPr lang="en-US" dirty="0" smtClean="0"/>
              <a:t>year; generates </a:t>
            </a:r>
            <a:r>
              <a:rPr lang="en-US" dirty="0"/>
              <a:t>100mm in </a:t>
            </a:r>
            <a:r>
              <a:rPr lang="en-US" dirty="0" smtClean="0"/>
              <a:t>profit: it </a:t>
            </a:r>
            <a:r>
              <a:rPr lang="en-US" dirty="0"/>
              <a:t>is the goose that lays the golden egg. </a:t>
            </a:r>
            <a:r>
              <a:rPr lang="en-US" dirty="0" smtClean="0"/>
              <a:t>Generated </a:t>
            </a:r>
            <a:r>
              <a:rPr lang="en-US" dirty="0"/>
              <a:t>billion dollars of cash flow over </a:t>
            </a:r>
            <a:r>
              <a:rPr lang="en-US" dirty="0" smtClean="0"/>
              <a:t>its </a:t>
            </a:r>
            <a:r>
              <a:rPr lang="en-US" dirty="0"/>
              <a:t>history Funded by Securitization facilities from Wells Fargo, US Bank, and Deutsch </a:t>
            </a:r>
            <a:r>
              <a:rPr lang="en-US" dirty="0" smtClean="0"/>
              <a:t>Bank. </a:t>
            </a:r>
            <a:r>
              <a:rPr lang="en-US" dirty="0"/>
              <a:t>T</a:t>
            </a:r>
            <a:r>
              <a:rPr lang="en-US" dirty="0" smtClean="0"/>
              <a:t>his </a:t>
            </a:r>
            <a:r>
              <a:rPr lang="en-US" dirty="0"/>
              <a:t>will come back and bite the bank</a:t>
            </a:r>
            <a:r>
              <a:rPr lang="en-US" dirty="0" smtClean="0"/>
              <a:t>. </a:t>
            </a:r>
            <a:r>
              <a:rPr lang="en-US" dirty="0"/>
              <a:t>History of bank from 1960-2007 pretty </a:t>
            </a:r>
            <a:r>
              <a:rPr lang="en-US" dirty="0" smtClean="0"/>
              <a:t>boring until </a:t>
            </a:r>
            <a:r>
              <a:rPr lang="en-US" dirty="0"/>
              <a:t>I </a:t>
            </a:r>
            <a:r>
              <a:rPr lang="en-US" dirty="0" smtClean="0"/>
              <a:t>became </a:t>
            </a:r>
            <a:r>
              <a:rPr lang="en-US" dirty="0"/>
              <a:t>the President and CEO in 2007</a:t>
            </a:r>
            <a:r>
              <a:rPr lang="en-US" dirty="0" smtClean="0"/>
              <a:t>. </a:t>
            </a:r>
            <a:r>
              <a:rPr lang="en-US" dirty="0"/>
              <a:t>Then my world and my banks world changed </a:t>
            </a:r>
            <a:r>
              <a:rPr lang="en-US" dirty="0" smtClean="0"/>
              <a:t>forever. Concentrations </a:t>
            </a:r>
            <a:r>
              <a:rPr lang="en-US" dirty="0"/>
              <a:t>and Granularity: not very managed at our </a:t>
            </a:r>
            <a:r>
              <a:rPr lang="en-US" dirty="0" smtClean="0"/>
              <a:t>bank. </a:t>
            </a:r>
            <a:r>
              <a:rPr lang="en-US" dirty="0"/>
              <a:t>Residential construction portfolio about $700mm and big local developers move outside market go from in-fill to 50-100 home tracks </a:t>
            </a:r>
            <a:r>
              <a:rPr lang="en-US" dirty="0" smtClean="0"/>
              <a:t>average </a:t>
            </a:r>
            <a:r>
              <a:rPr lang="en-US" dirty="0"/>
              <a:t>loan size couple of million to 10s of millions of dollars recession takes hold in 2008 that portfolio value declines by about </a:t>
            </a:r>
            <a:r>
              <a:rPr lang="en-US" dirty="0" smtClean="0"/>
              <a:t>250mm. </a:t>
            </a:r>
            <a:r>
              <a:rPr lang="en-US" dirty="0"/>
              <a:t>I received $181 million in TARP money in </a:t>
            </a:r>
            <a:r>
              <a:rPr lang="en-US" dirty="0" smtClean="0"/>
              <a:t>2008 and </a:t>
            </a:r>
            <a:r>
              <a:rPr lang="en-US" dirty="0"/>
              <a:t>t</a:t>
            </a:r>
            <a:r>
              <a:rPr lang="en-US" dirty="0" smtClean="0"/>
              <a:t>he company </a:t>
            </a:r>
            <a:r>
              <a:rPr lang="en-US" dirty="0"/>
              <a:t>lost money all 4 quarters of 2008. And </a:t>
            </a:r>
            <a:r>
              <a:rPr lang="en-US" dirty="0" smtClean="0"/>
              <a:t>it</a:t>
            </a:r>
            <a:r>
              <a:rPr lang="en-US" dirty="0" smtClean="0"/>
              <a:t> </a:t>
            </a:r>
            <a:r>
              <a:rPr lang="en-US" dirty="0"/>
              <a:t>recorded a loss of $7.9 million in the first quarter of 2009 as it set aside more money for expected charge-offs of residential construction loans and other debts. Thank </a:t>
            </a:r>
            <a:r>
              <a:rPr lang="en-US" dirty="0"/>
              <a:t>G</a:t>
            </a:r>
            <a:r>
              <a:rPr lang="en-US" dirty="0" smtClean="0"/>
              <a:t>od </a:t>
            </a:r>
            <a:r>
              <a:rPr lang="en-US" dirty="0"/>
              <a:t>for </a:t>
            </a:r>
            <a:r>
              <a:rPr lang="en-US" dirty="0" smtClean="0"/>
              <a:t>RALS: Cash </a:t>
            </a:r>
            <a:r>
              <a:rPr lang="en-US" dirty="0"/>
              <a:t>flow that is generating helping cover the losses generated by credit portfolio 2008 Doomsday: Regulators want more capital commercial Real Estate collapse SFR </a:t>
            </a:r>
            <a:r>
              <a:rPr lang="en-US" dirty="0" smtClean="0"/>
              <a:t>collapse - </a:t>
            </a:r>
            <a:r>
              <a:rPr lang="en-US" dirty="0"/>
              <a:t>MORE CAPITAL TO COVER MORE LOAN LOSSES</a:t>
            </a:r>
            <a:r>
              <a:rPr lang="en-US" dirty="0" smtClean="0"/>
              <a:t>.</a:t>
            </a:r>
            <a:r>
              <a:rPr lang="en-US" dirty="0"/>
              <a:t/>
            </a:r>
            <a:br>
              <a:rPr lang="en-US" dirty="0"/>
            </a:br>
            <a:endParaRPr lang="en-US" dirty="0"/>
          </a:p>
        </p:txBody>
      </p:sp>
    </p:spTree>
    <p:extLst>
      <p:ext uri="{BB962C8B-B14F-4D97-AF65-F5344CB8AC3E}">
        <p14:creationId xmlns:p14="http://schemas.microsoft.com/office/powerpoint/2010/main" val="3492518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69773" y="790832"/>
            <a:ext cx="9728886" cy="5288692"/>
          </a:xfrm>
        </p:spPr>
        <p:txBody>
          <a:bodyPr>
            <a:normAutofit fontScale="70000" lnSpcReduction="20000"/>
          </a:bodyPr>
          <a:lstStyle/>
          <a:p>
            <a:pPr algn="l"/>
            <a:r>
              <a:rPr lang="en-US" dirty="0" smtClean="0"/>
              <a:t>Mid 2008, start </a:t>
            </a:r>
            <a:r>
              <a:rPr lang="en-US" dirty="0"/>
              <a:t>a search for capital </a:t>
            </a:r>
            <a:r>
              <a:rPr lang="en-US" dirty="0" smtClean="0"/>
              <a:t>which was very hard. Wells</a:t>
            </a:r>
            <a:r>
              <a:rPr lang="en-US" dirty="0"/>
              <a:t>, US Bank, </a:t>
            </a:r>
            <a:r>
              <a:rPr lang="en-US" dirty="0" smtClean="0"/>
              <a:t>and </a:t>
            </a:r>
            <a:r>
              <a:rPr lang="en-US" dirty="0"/>
              <a:t>Deutsch pull </a:t>
            </a:r>
            <a:r>
              <a:rPr lang="en-US" dirty="0" smtClean="0"/>
              <a:t>their </a:t>
            </a:r>
            <a:r>
              <a:rPr lang="en-US" dirty="0"/>
              <a:t>commitment to fund RAL program for </a:t>
            </a:r>
            <a:r>
              <a:rPr lang="en-US" dirty="0" smtClean="0"/>
              <a:t>2009 citing </a:t>
            </a:r>
            <a:r>
              <a:rPr lang="en-US" dirty="0"/>
              <a:t>economic </a:t>
            </a:r>
            <a:r>
              <a:rPr lang="en-US" dirty="0" smtClean="0"/>
              <a:t>uncertainty. Regulators </a:t>
            </a:r>
            <a:r>
              <a:rPr lang="en-US" dirty="0"/>
              <a:t>still want more capital and with no prospects for RAL business to generate revenue 2008 </a:t>
            </a:r>
            <a:r>
              <a:rPr lang="en-US" dirty="0" smtClean="0"/>
              <a:t>is </a:t>
            </a:r>
            <a:r>
              <a:rPr lang="en-US" dirty="0"/>
              <a:t>a bad </a:t>
            </a:r>
            <a:r>
              <a:rPr lang="en-US" dirty="0" smtClean="0"/>
              <a:t>year and2009 </a:t>
            </a:r>
            <a:r>
              <a:rPr lang="en-US" dirty="0"/>
              <a:t>starts with regulators wanting more </a:t>
            </a:r>
            <a:r>
              <a:rPr lang="en-US" dirty="0" smtClean="0"/>
              <a:t>capital. </a:t>
            </a:r>
            <a:r>
              <a:rPr lang="en-US" dirty="0"/>
              <a:t>I </a:t>
            </a:r>
            <a:r>
              <a:rPr lang="en-US" dirty="0" smtClean="0"/>
              <a:t>spent </a:t>
            </a:r>
            <a:r>
              <a:rPr lang="en-US" dirty="0"/>
              <a:t>2009 largely in New </a:t>
            </a:r>
            <a:r>
              <a:rPr lang="en-US" dirty="0"/>
              <a:t>Y</a:t>
            </a:r>
            <a:r>
              <a:rPr lang="en-US" dirty="0" smtClean="0"/>
              <a:t>ork </a:t>
            </a:r>
            <a:r>
              <a:rPr lang="en-US" dirty="0"/>
              <a:t>talking to private </a:t>
            </a:r>
            <a:r>
              <a:rPr lang="en-US" dirty="0" smtClean="0"/>
              <a:t>equity, speak </a:t>
            </a:r>
            <a:r>
              <a:rPr lang="en-US" dirty="0"/>
              <a:t>with 70+- equity firms find two that are interested and have the financial ability to make a 500 million dollar investment in our </a:t>
            </a:r>
            <a:r>
              <a:rPr lang="en-US" dirty="0" smtClean="0"/>
              <a:t>bank. </a:t>
            </a:r>
            <a:r>
              <a:rPr lang="en-US" dirty="0"/>
              <a:t>No RAL revenue and with loan losses continuing 2009 </a:t>
            </a:r>
            <a:r>
              <a:rPr lang="en-US" dirty="0" smtClean="0"/>
              <a:t>is </a:t>
            </a:r>
            <a:r>
              <a:rPr lang="en-US" dirty="0"/>
              <a:t>the worst year in the </a:t>
            </a:r>
            <a:r>
              <a:rPr lang="en-US" dirty="0" smtClean="0"/>
              <a:t>company's </a:t>
            </a:r>
            <a:r>
              <a:rPr lang="en-US" dirty="0"/>
              <a:t>history REUTERS HEADLINE Pacific Capital posts huge Q2 loss, explores options Thu Jul 30, 2009 3:56pm EDT * Q2 loss/</a:t>
            </a:r>
            <a:r>
              <a:rPr lang="en-US" dirty="0" err="1"/>
              <a:t>shr</a:t>
            </a:r>
            <a:r>
              <a:rPr lang="en-US" dirty="0"/>
              <a:t> $7.77 * Loan loss provision rises four-fold to $194.1 </a:t>
            </a:r>
            <a:r>
              <a:rPr lang="en-US" dirty="0" err="1"/>
              <a:t>mln</a:t>
            </a:r>
            <a:r>
              <a:rPr lang="en-US" dirty="0"/>
              <a:t> * </a:t>
            </a:r>
            <a:r>
              <a:rPr lang="en-US" dirty="0" smtClean="0"/>
              <a:t>Goodwill </a:t>
            </a:r>
            <a:r>
              <a:rPr lang="en-US" dirty="0"/>
              <a:t>impairment charge $128.7 </a:t>
            </a:r>
            <a:r>
              <a:rPr lang="en-US" dirty="0" err="1"/>
              <a:t>mln</a:t>
            </a:r>
            <a:r>
              <a:rPr lang="en-US" dirty="0"/>
              <a:t> * Shares fall 23 </a:t>
            </a:r>
            <a:r>
              <a:rPr lang="en-US" dirty="0" err="1"/>
              <a:t>pct</a:t>
            </a:r>
            <a:r>
              <a:rPr lang="en-US" dirty="0"/>
              <a:t> July 30 (Reuters) - Bank holding company Pacific Capital Bancorp (PCBC.O) posted a $362.6 million quarterly loss as provision for loan losses quadrupled, and said it was evaluating strategic alternatives, sending its shares down as much as </a:t>
            </a:r>
            <a:r>
              <a:rPr lang="en-US" dirty="0" smtClean="0"/>
              <a:t>23%. </a:t>
            </a:r>
            <a:r>
              <a:rPr lang="en-US" dirty="0"/>
              <a:t>It plans to sell about $150 million of real-estate secured loans by the end of 2009 and eliminate $45 </a:t>
            </a:r>
            <a:r>
              <a:rPr lang="en-US" dirty="0" smtClean="0"/>
              <a:t>- </a:t>
            </a:r>
            <a:r>
              <a:rPr lang="en-US" dirty="0" smtClean="0"/>
              <a:t>$55 </a:t>
            </a:r>
            <a:r>
              <a:rPr lang="en-US" dirty="0"/>
              <a:t>million in annual operating expenses by 2012. In the second quarter, the bank's loan loss provision rose to $194.1 million. Net loss available to common shareholders was $362.6 million, or $7.77 a share, compared with a net loss of $5.9 million, or 13 cents a share, a year ago. Regulators really </a:t>
            </a:r>
            <a:r>
              <a:rPr lang="en-US" dirty="0" smtClean="0"/>
              <a:t>wanted </a:t>
            </a:r>
            <a:r>
              <a:rPr lang="en-US" dirty="0"/>
              <a:t>me to raise capital as the bank dropped below the minimum </a:t>
            </a:r>
            <a:r>
              <a:rPr lang="en-US" dirty="0" smtClean="0"/>
              <a:t>8.5% </a:t>
            </a:r>
            <a:r>
              <a:rPr lang="en-US" dirty="0"/>
              <a:t>that it had agreed to maintain with the Office of the Comptroller of the Currency. It had a Tier 1 leverage ratio -- which measures a bank's ability to cover losses -- of 5.6 percent at June 30. </a:t>
            </a:r>
            <a:endParaRPr lang="en-US" dirty="0" smtClean="0"/>
          </a:p>
          <a:p>
            <a:pPr algn="l"/>
            <a:r>
              <a:rPr lang="en-US" dirty="0"/>
              <a:t>F</a:t>
            </a:r>
            <a:r>
              <a:rPr lang="en-US" dirty="0" smtClean="0"/>
              <a:t>inally found Jerry </a:t>
            </a:r>
            <a:r>
              <a:rPr lang="en-US" dirty="0"/>
              <a:t>Ford and Carl </a:t>
            </a:r>
            <a:r>
              <a:rPr lang="en-US" dirty="0" smtClean="0"/>
              <a:t>Webb, who are two experienced bankers with financial resources: Yale</a:t>
            </a:r>
            <a:r>
              <a:rPr lang="en-US" dirty="0"/>
              <a:t>, Harvard, MIT, Common Fund as investors </a:t>
            </a:r>
            <a:r>
              <a:rPr lang="en-US" dirty="0" smtClean="0"/>
              <a:t>who agree </a:t>
            </a:r>
            <a:r>
              <a:rPr lang="en-US" dirty="0"/>
              <a:t>to make </a:t>
            </a:r>
            <a:r>
              <a:rPr lang="en-US" dirty="0" smtClean="0"/>
              <a:t>investment </a:t>
            </a:r>
            <a:r>
              <a:rPr lang="en-US" dirty="0"/>
              <a:t>of </a:t>
            </a:r>
            <a:r>
              <a:rPr lang="en-US" dirty="0" smtClean="0"/>
              <a:t>500MM. </a:t>
            </a:r>
            <a:r>
              <a:rPr lang="en-US" dirty="0"/>
              <a:t>Three </a:t>
            </a:r>
            <a:r>
              <a:rPr lang="en-US" dirty="0" smtClean="0"/>
              <a:t>conditions: </a:t>
            </a:r>
            <a:r>
              <a:rPr lang="en-US" dirty="0"/>
              <a:t>Tarp convert to common </a:t>
            </a:r>
            <a:r>
              <a:rPr lang="en-US" dirty="0" smtClean="0"/>
              <a:t>hold, the deposit </a:t>
            </a:r>
            <a:r>
              <a:rPr lang="en-US" dirty="0"/>
              <a:t>franchise convert sub </a:t>
            </a:r>
            <a:r>
              <a:rPr lang="en-US" dirty="0" smtClean="0"/>
              <a:t>debt, explain </a:t>
            </a:r>
            <a:r>
              <a:rPr lang="en-US" dirty="0"/>
              <a:t>how that works investment came in on </a:t>
            </a:r>
            <a:r>
              <a:rPr lang="en-US" dirty="0"/>
              <a:t>A</a:t>
            </a:r>
            <a:r>
              <a:rPr lang="en-US" dirty="0" smtClean="0"/>
              <a:t>pril </a:t>
            </a:r>
            <a:r>
              <a:rPr lang="en-US" dirty="0"/>
              <a:t>2010 </a:t>
            </a:r>
            <a:r>
              <a:rPr lang="en-US" dirty="0" smtClean="0"/>
              <a:t>and regulators are happy. The bank </a:t>
            </a:r>
            <a:r>
              <a:rPr lang="en-US" dirty="0"/>
              <a:t>saved </a:t>
            </a:r>
            <a:r>
              <a:rPr lang="en-US" dirty="0" smtClean="0"/>
              <a:t>a balance of </a:t>
            </a:r>
            <a:r>
              <a:rPr lang="en-US" dirty="0"/>
              <a:t>2010 </a:t>
            </a:r>
            <a:r>
              <a:rPr lang="en-US" dirty="0" smtClean="0"/>
              <a:t>and</a:t>
            </a:r>
            <a:r>
              <a:rPr lang="en-US" dirty="0" smtClean="0"/>
              <a:t> in </a:t>
            </a:r>
            <a:r>
              <a:rPr lang="en-US" dirty="0"/>
              <a:t>2011 the bank regains </a:t>
            </a:r>
            <a:r>
              <a:rPr lang="en-US" dirty="0" smtClean="0"/>
              <a:t>its </a:t>
            </a:r>
            <a:r>
              <a:rPr lang="en-US" dirty="0"/>
              <a:t>momentum </a:t>
            </a:r>
            <a:r>
              <a:rPr lang="en-US" dirty="0" smtClean="0"/>
              <a:t>and grew </a:t>
            </a:r>
            <a:r>
              <a:rPr lang="en-US" dirty="0"/>
              <a:t>deposits </a:t>
            </a:r>
            <a:r>
              <a:rPr lang="en-US" dirty="0" smtClean="0"/>
              <a:t>7%. 2012 was a strong </a:t>
            </a:r>
            <a:r>
              <a:rPr lang="en-US" dirty="0"/>
              <a:t>1st quarter </a:t>
            </a:r>
            <a:r>
              <a:rPr lang="en-US" dirty="0" smtClean="0"/>
              <a:t>performance. Union </a:t>
            </a:r>
            <a:r>
              <a:rPr lang="en-US" dirty="0"/>
              <a:t>Bank makes a preemptive offer to buy the company for 46.00/ share or 60% premium over 28.00 share for a value of 1.5 billion Cycle </a:t>
            </a:r>
            <a:r>
              <a:rPr lang="en-US" dirty="0" smtClean="0"/>
              <a:t>complete.</a:t>
            </a:r>
            <a:endParaRPr lang="en-US" dirty="0"/>
          </a:p>
        </p:txBody>
      </p:sp>
    </p:spTree>
    <p:extLst>
      <p:ext uri="{BB962C8B-B14F-4D97-AF65-F5344CB8AC3E}">
        <p14:creationId xmlns:p14="http://schemas.microsoft.com/office/powerpoint/2010/main" val="217286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058031" y="0"/>
            <a:ext cx="5832392" cy="6750891"/>
          </a:xfrm>
          <a:prstGeom prst="rect">
            <a:avLst/>
          </a:prstGeom>
        </p:spPr>
      </p:pic>
      <p:sp>
        <p:nvSpPr>
          <p:cNvPr id="6" name="TextBox 5"/>
          <p:cNvSpPr txBox="1"/>
          <p:nvPr/>
        </p:nvSpPr>
        <p:spPr>
          <a:xfrm>
            <a:off x="799070" y="2141838"/>
            <a:ext cx="3253946" cy="984885"/>
          </a:xfrm>
          <a:prstGeom prst="rect">
            <a:avLst/>
          </a:prstGeom>
          <a:noFill/>
        </p:spPr>
        <p:txBody>
          <a:bodyPr wrap="square" rtlCol="0">
            <a:spAutoFit/>
          </a:bodyPr>
          <a:lstStyle/>
          <a:p>
            <a:pPr algn="ctr"/>
            <a:r>
              <a:rPr lang="en-US" sz="4000" u="sng" dirty="0" smtClean="0"/>
              <a:t>The Reality</a:t>
            </a:r>
          </a:p>
          <a:p>
            <a:endParaRPr lang="en-US" dirty="0"/>
          </a:p>
        </p:txBody>
      </p:sp>
    </p:spTree>
    <p:extLst>
      <p:ext uri="{BB962C8B-B14F-4D97-AF65-F5344CB8AC3E}">
        <p14:creationId xmlns:p14="http://schemas.microsoft.com/office/powerpoint/2010/main" val="697787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5330"/>
            <a:ext cx="9144000" cy="1400431"/>
          </a:xfrm>
        </p:spPr>
        <p:txBody>
          <a:bodyPr>
            <a:normAutofit/>
          </a:bodyPr>
          <a:lstStyle/>
          <a:p>
            <a:r>
              <a:rPr lang="en-US" sz="3600" b="1" u="sng" dirty="0" smtClean="0"/>
              <a:t>The Outcome</a:t>
            </a:r>
            <a:r>
              <a:rPr lang="en-US" sz="3600" b="1" dirty="0" smtClean="0"/>
              <a:t/>
            </a:r>
            <a:br>
              <a:rPr lang="en-US" sz="3600" b="1" dirty="0" smtClean="0"/>
            </a:br>
            <a:r>
              <a:rPr lang="en-US" sz="3200" b="1" dirty="0" smtClean="0"/>
              <a:t>Montecito </a:t>
            </a:r>
            <a:r>
              <a:rPr lang="en-US" sz="3200" b="1" dirty="0"/>
              <a:t>Bank &amp; Trust hires Leis to be </a:t>
            </a:r>
            <a:r>
              <a:rPr lang="en-US" sz="3200" b="1" dirty="0" smtClean="0"/>
              <a:t>COO</a:t>
            </a:r>
            <a:r>
              <a:rPr lang="en-US" sz="3600" b="1" dirty="0" smtClean="0"/>
              <a:t/>
            </a:r>
            <a:br>
              <a:rPr lang="en-US" sz="3600" b="1" dirty="0" smtClean="0"/>
            </a:br>
            <a:r>
              <a:rPr lang="en-US" sz="1400" b="1" dirty="0" smtClean="0"/>
              <a:t>by Henry Dubroff / Monday July 18</a:t>
            </a:r>
            <a:r>
              <a:rPr lang="en-US" sz="1400" b="1" baseline="30000" dirty="0" smtClean="0"/>
              <a:t>th</a:t>
            </a:r>
            <a:r>
              <a:rPr lang="en-US" sz="1400" b="1" dirty="0" smtClean="0"/>
              <a:t>, 2016 / Pacific Coast Business Times</a:t>
            </a:r>
            <a:endParaRPr lang="en-US" sz="1400" dirty="0"/>
          </a:p>
        </p:txBody>
      </p:sp>
      <p:sp>
        <p:nvSpPr>
          <p:cNvPr id="3" name="Subtitle 2"/>
          <p:cNvSpPr>
            <a:spLocks noGrp="1"/>
          </p:cNvSpPr>
          <p:nvPr>
            <p:ph type="subTitle" idx="1"/>
          </p:nvPr>
        </p:nvSpPr>
        <p:spPr>
          <a:xfrm>
            <a:off x="1136821" y="1515761"/>
            <a:ext cx="9992497" cy="4917989"/>
          </a:xfrm>
        </p:spPr>
        <p:txBody>
          <a:bodyPr>
            <a:normAutofit/>
          </a:bodyPr>
          <a:lstStyle/>
          <a:p>
            <a:pPr algn="l"/>
            <a:r>
              <a:rPr lang="en-US" sz="1800" dirty="0" smtClean="0"/>
              <a:t>Montecito Bank &amp; Trust, one of the largest privately-owned banks in California, has hired veteran Union Bank executive George Leis to join it’s executive team. Effective July 19</a:t>
            </a:r>
            <a:r>
              <a:rPr lang="en-US" sz="1800" baseline="30000" dirty="0" smtClean="0"/>
              <a:t>th</a:t>
            </a:r>
            <a:r>
              <a:rPr lang="en-US" sz="1800" dirty="0" smtClean="0"/>
              <a:t>, Leis will become Chief Operation Officer reporting to President and CEO Janet Garufis. He’ll oversee the bank’s lending, retail, and business banking activities and join the bank’s executive committee. </a:t>
            </a:r>
          </a:p>
          <a:p>
            <a:pPr algn="l"/>
            <a:r>
              <a:rPr lang="en-US" sz="1800" dirty="0" smtClean="0"/>
              <a:t>“George Leis will make an important contribution to our team from Day One, as we continue to deliver exceptional service and leadership while being even more involved in supporting the Central Coast communities than we are today,” said Owner and Chairman Michael Towbes.</a:t>
            </a:r>
          </a:p>
          <a:p>
            <a:pPr algn="l"/>
            <a:r>
              <a:rPr lang="en-US" sz="1800" dirty="0" smtClean="0"/>
              <a:t>Leis joined Union as the Head of its Central Coast Region after negotiating the $1.5 billion sale of Santa Barbara Bank &amp; Trust’s parent company to Union in 2012. It was the largest banking deal in the region’s history. He most recently served as the managing director of Union’s Private Banking Division. </a:t>
            </a:r>
          </a:p>
          <a:p>
            <a:pPr algn="l"/>
            <a:r>
              <a:rPr lang="en-US" sz="1800" dirty="0" smtClean="0"/>
              <a:t>By hiring Leis, Montecito Bank &amp; Trust gets an executive with high visibility in a number of philanthropic roles. He currently chairs the foundation board at CSU Channel Islands and is involved with campaigns for United Way and American Heart Association among others. </a:t>
            </a:r>
          </a:p>
          <a:p>
            <a:pPr algn="l"/>
            <a:r>
              <a:rPr lang="en-US" sz="1800" dirty="0" smtClean="0"/>
              <a:t>“Union Bank has been great to me, but my new position perfectly aligns with my skill set, personality, as well as my desire to be deeply involved in the community,” he said in a statement. Towbes said hiring Leis “represents a quantum leap forward for our bank.” </a:t>
            </a:r>
          </a:p>
          <a:p>
            <a:endParaRPr lang="en-US" sz="1800" dirty="0"/>
          </a:p>
          <a:p>
            <a:endParaRPr lang="en-US" sz="1800" dirty="0" smtClean="0"/>
          </a:p>
          <a:p>
            <a:endParaRPr lang="en-US" sz="1800" dirty="0"/>
          </a:p>
          <a:p>
            <a:endParaRPr lang="en-US" sz="1800" dirty="0" smtClean="0"/>
          </a:p>
          <a:p>
            <a:endParaRPr lang="en-US" sz="1800" dirty="0"/>
          </a:p>
          <a:p>
            <a:endParaRPr lang="en-US" sz="1800" dirty="0"/>
          </a:p>
        </p:txBody>
      </p:sp>
    </p:spTree>
    <p:extLst>
      <p:ext uri="{BB962C8B-B14F-4D97-AF65-F5344CB8AC3E}">
        <p14:creationId xmlns:p14="http://schemas.microsoft.com/office/powerpoint/2010/main" val="3782370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13253" y="832022"/>
            <a:ext cx="9910119" cy="5445210"/>
          </a:xfrm>
        </p:spPr>
        <p:txBody>
          <a:bodyPr/>
          <a:lstStyle/>
          <a:p>
            <a:pPr algn="l"/>
            <a:r>
              <a:rPr lang="en-US" dirty="0" smtClean="0"/>
              <a:t>Garufis said she and Leis worked together at Security Pacific National Bank and Bank of America and have nearly 30 years history as colleagues and competitors. “He knows how to roll up his sleeves and get the job done,” she said. </a:t>
            </a:r>
          </a:p>
          <a:p>
            <a:pPr algn="l"/>
            <a:r>
              <a:rPr lang="en-US" dirty="0" smtClean="0"/>
              <a:t>“George played an instrumental role during Union Bank’s acquisition of Santa Barbara Bank &amp; Trust and he was key in helping Union Bank expand in the Central Coast Market,” said Union Bank spokesman Dan Weidman. “We wish George well as he takes on this new role in Santa Barbara’s banking community.</a:t>
            </a:r>
          </a:p>
          <a:p>
            <a:pPr algn="l"/>
            <a:r>
              <a:rPr lang="en-US" dirty="0" smtClean="0"/>
              <a:t>Leis started his career with Security Pacific National Bank in retail and commercial banking, before serving in leadership positions at Bank of America Private Bank, Wells Fargo Private Client Services, Deutsche Bank Private Wealth Management and Pacific Capital. </a:t>
            </a:r>
          </a:p>
          <a:p>
            <a:endParaRPr lang="en-US" dirty="0" smtClean="0"/>
          </a:p>
          <a:p>
            <a:endParaRPr lang="en-US" dirty="0"/>
          </a:p>
        </p:txBody>
      </p:sp>
    </p:spTree>
    <p:extLst>
      <p:ext uri="{BB962C8B-B14F-4D97-AF65-F5344CB8AC3E}">
        <p14:creationId xmlns:p14="http://schemas.microsoft.com/office/powerpoint/2010/main" val="931147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0432" y="617838"/>
            <a:ext cx="9144000" cy="618482"/>
          </a:xfrm>
        </p:spPr>
        <p:txBody>
          <a:bodyPr>
            <a:normAutofit/>
          </a:bodyPr>
          <a:lstStyle/>
          <a:p>
            <a:r>
              <a:rPr lang="en-US" sz="2800" b="1" u="sng" dirty="0" smtClean="0"/>
              <a:t>Ten Leadership Opportunities</a:t>
            </a:r>
            <a:endParaRPr lang="en-US" sz="2800" b="1" u="sng" dirty="0"/>
          </a:p>
        </p:txBody>
      </p:sp>
      <p:sp>
        <p:nvSpPr>
          <p:cNvPr id="3" name="Subtitle 2"/>
          <p:cNvSpPr>
            <a:spLocks noGrp="1"/>
          </p:cNvSpPr>
          <p:nvPr>
            <p:ph type="subTitle" idx="1"/>
          </p:nvPr>
        </p:nvSpPr>
        <p:spPr>
          <a:xfrm>
            <a:off x="749643" y="1559054"/>
            <a:ext cx="10585622" cy="4833508"/>
          </a:xfrm>
        </p:spPr>
        <p:txBody>
          <a:bodyPr>
            <a:normAutofit lnSpcReduction="10000"/>
          </a:bodyPr>
          <a:lstStyle/>
          <a:p>
            <a:pPr marL="457200" indent="-457200" algn="l">
              <a:buFont typeface="+mj-lt"/>
              <a:buAutoNum type="arabicPeriod"/>
            </a:pPr>
            <a:r>
              <a:rPr lang="en-US" sz="1600" i="1" dirty="0" smtClean="0"/>
              <a:t>“Be Purpose Driven”</a:t>
            </a:r>
          </a:p>
          <a:p>
            <a:pPr marL="342900" indent="-342900" algn="l">
              <a:buFont typeface="Arial" panose="020B0604020202020204" pitchFamily="34" charset="0"/>
              <a:buChar char="•"/>
            </a:pPr>
            <a:r>
              <a:rPr lang="en-US" sz="1600" dirty="0" smtClean="0"/>
              <a:t>You must have alignment and balance, both professionally and personally</a:t>
            </a:r>
          </a:p>
          <a:p>
            <a:pPr marL="342900" indent="-342900" algn="l">
              <a:buFont typeface="Arial" panose="020B0604020202020204" pitchFamily="34" charset="0"/>
              <a:buChar char="•"/>
            </a:pPr>
            <a:r>
              <a:rPr lang="en-US" sz="1600" dirty="0" smtClean="0"/>
              <a:t>Create a life roadmap for yourself </a:t>
            </a:r>
          </a:p>
          <a:p>
            <a:pPr marL="342900" indent="-342900" algn="l">
              <a:buFont typeface="Arial" panose="020B0604020202020204" pitchFamily="34" charset="0"/>
              <a:buChar char="•"/>
            </a:pPr>
            <a:r>
              <a:rPr lang="en-US" sz="1600" dirty="0" smtClean="0"/>
              <a:t>Steven Covey’s book, “First Things First,” provided useful insight to me in my leadership </a:t>
            </a:r>
            <a:r>
              <a:rPr lang="en-US" sz="1600" dirty="0" smtClean="0"/>
              <a:t>journey</a:t>
            </a:r>
          </a:p>
          <a:p>
            <a:pPr marL="342900" indent="-342900" algn="l">
              <a:buFont typeface="Arial" panose="020B0604020202020204" pitchFamily="34" charset="0"/>
              <a:buChar char="•"/>
            </a:pPr>
            <a:endParaRPr lang="en-US" sz="1600" dirty="0" smtClean="0"/>
          </a:p>
          <a:p>
            <a:pPr marL="342900" indent="-342900" algn="l">
              <a:buAutoNum type="arabicPeriod" startAt="2"/>
            </a:pPr>
            <a:r>
              <a:rPr lang="en-US" sz="1600" i="1" dirty="0" smtClean="0"/>
              <a:t>“Bring Passion and Enthusiasm” </a:t>
            </a:r>
          </a:p>
          <a:p>
            <a:pPr marL="285750" indent="-285750" algn="l">
              <a:buFont typeface="Arial" panose="020B0604020202020204" pitchFamily="34" charset="0"/>
              <a:buChar char="•"/>
            </a:pPr>
            <a:r>
              <a:rPr lang="en-US" sz="1600" dirty="0" smtClean="0"/>
              <a:t>Love what you do</a:t>
            </a:r>
          </a:p>
          <a:p>
            <a:pPr marL="285750" indent="-285750" algn="l">
              <a:buFont typeface="Arial" panose="020B0604020202020204" pitchFamily="34" charset="0"/>
              <a:buChar char="•"/>
            </a:pPr>
            <a:r>
              <a:rPr lang="en-US" sz="1600" dirty="0" smtClean="0"/>
              <a:t>Impart contagious </a:t>
            </a:r>
            <a:r>
              <a:rPr lang="en-US" sz="1600" dirty="0" smtClean="0"/>
              <a:t>enthusiasm</a:t>
            </a:r>
          </a:p>
          <a:p>
            <a:pPr marL="285750" indent="-285750" algn="l">
              <a:buFont typeface="Arial" panose="020B0604020202020204" pitchFamily="34" charset="0"/>
              <a:buChar char="•"/>
            </a:pPr>
            <a:endParaRPr lang="en-US" sz="1600" dirty="0" smtClean="0"/>
          </a:p>
          <a:p>
            <a:pPr algn="l"/>
            <a:r>
              <a:rPr lang="en-US" sz="1600" dirty="0" smtClean="0"/>
              <a:t>3. </a:t>
            </a:r>
            <a:r>
              <a:rPr lang="en-US" sz="1600" i="1" dirty="0" smtClean="0"/>
              <a:t>“Show Effort”</a:t>
            </a:r>
          </a:p>
          <a:p>
            <a:pPr marL="285750" indent="-285750" algn="l">
              <a:buFont typeface="Arial" panose="020B0604020202020204" pitchFamily="34" charset="0"/>
              <a:buChar char="•"/>
            </a:pPr>
            <a:r>
              <a:rPr lang="en-US" sz="1600" dirty="0" smtClean="0"/>
              <a:t>10% extra effort makes 100% difference</a:t>
            </a:r>
          </a:p>
          <a:p>
            <a:pPr algn="l"/>
            <a:endParaRPr lang="en-US" sz="1600" dirty="0" smtClean="0"/>
          </a:p>
          <a:p>
            <a:pPr algn="l"/>
            <a:r>
              <a:rPr lang="en-US" sz="1600" dirty="0" smtClean="0"/>
              <a:t>4. </a:t>
            </a:r>
            <a:r>
              <a:rPr lang="en-US" sz="1600" i="1" dirty="0" smtClean="0"/>
              <a:t>“Demonstrate Servant Leadership”</a:t>
            </a:r>
          </a:p>
          <a:p>
            <a:pPr marL="285750" indent="-285750" algn="l">
              <a:buFont typeface="Arial" panose="020B0604020202020204" pitchFamily="34" charset="0"/>
              <a:buChar char="•"/>
            </a:pPr>
            <a:r>
              <a:rPr lang="en-US" sz="1600" dirty="0" smtClean="0"/>
              <a:t>Lead by Example</a:t>
            </a:r>
          </a:p>
          <a:p>
            <a:pPr marL="285750" indent="-285750" algn="l">
              <a:buFont typeface="Arial" panose="020B0604020202020204" pitchFamily="34" charset="0"/>
              <a:buChar char="•"/>
            </a:pPr>
            <a:r>
              <a:rPr lang="en-US" sz="1600" dirty="0" smtClean="0"/>
              <a:t>Never ask others to do what you aren’t willing to do first or alongside</a:t>
            </a:r>
          </a:p>
          <a:p>
            <a:pPr marL="285750" indent="-285750" algn="l">
              <a:buFont typeface="Arial" panose="020B0604020202020204" pitchFamily="34" charset="0"/>
              <a:buChar char="•"/>
            </a:pPr>
            <a:endParaRPr lang="en-US" sz="1600" dirty="0"/>
          </a:p>
          <a:p>
            <a:pPr algn="l"/>
            <a:endParaRPr lang="en-US" sz="1600" dirty="0" smtClean="0"/>
          </a:p>
          <a:p>
            <a:pPr marL="285750" indent="-285750" algn="l">
              <a:buFont typeface="Arial" panose="020B0604020202020204" pitchFamily="34" charset="0"/>
              <a:buChar char="•"/>
            </a:pPr>
            <a:endParaRPr lang="en-US" sz="1600" dirty="0" smtClean="0"/>
          </a:p>
          <a:p>
            <a:pPr marL="285750" indent="-285750" algn="l">
              <a:buFont typeface="Arial" panose="020B0604020202020204" pitchFamily="34" charset="0"/>
              <a:buChar char="•"/>
            </a:pPr>
            <a:endParaRPr lang="en-US" sz="1600" dirty="0" smtClean="0"/>
          </a:p>
          <a:p>
            <a:pPr marL="342900" indent="-342900" algn="l">
              <a:buFont typeface="Arial" panose="020B0604020202020204" pitchFamily="34" charset="0"/>
              <a:buChar char="•"/>
            </a:pPr>
            <a:endParaRPr lang="en-US" sz="1600" dirty="0"/>
          </a:p>
        </p:txBody>
      </p:sp>
    </p:spTree>
    <p:extLst>
      <p:ext uri="{BB962C8B-B14F-4D97-AF65-F5344CB8AC3E}">
        <p14:creationId xmlns:p14="http://schemas.microsoft.com/office/powerpoint/2010/main" val="1813468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63827" y="766118"/>
            <a:ext cx="10025449" cy="5436973"/>
          </a:xfrm>
        </p:spPr>
        <p:txBody>
          <a:bodyPr>
            <a:normAutofit fontScale="92500" lnSpcReduction="20000"/>
          </a:bodyPr>
          <a:lstStyle/>
          <a:p>
            <a:pPr algn="l"/>
            <a:r>
              <a:rPr lang="en-US" sz="1600" dirty="0" smtClean="0"/>
              <a:t>5. </a:t>
            </a:r>
            <a:r>
              <a:rPr lang="en-US" sz="1600" i="1" dirty="0" smtClean="0"/>
              <a:t>“Act with Self-Awareness”</a:t>
            </a:r>
          </a:p>
          <a:p>
            <a:pPr marL="285750" indent="-285750" algn="l">
              <a:buFont typeface="Arial" panose="020B0604020202020204" pitchFamily="34" charset="0"/>
              <a:buChar char="•"/>
            </a:pPr>
            <a:r>
              <a:rPr lang="en-US" sz="1600" dirty="0" smtClean="0"/>
              <a:t>Understand your personal strengths and weaknesses </a:t>
            </a:r>
          </a:p>
          <a:p>
            <a:pPr marL="285750" indent="-285750" algn="l">
              <a:buFont typeface="Arial" panose="020B0604020202020204" pitchFamily="34" charset="0"/>
              <a:buChar char="•"/>
            </a:pPr>
            <a:r>
              <a:rPr lang="en-US" sz="1600" dirty="0" smtClean="0"/>
              <a:t>Be open to feedback  and improvement without being defensive</a:t>
            </a:r>
          </a:p>
          <a:p>
            <a:pPr marL="285750" indent="-285750" algn="l">
              <a:buFont typeface="Arial" panose="020B0604020202020204" pitchFamily="34" charset="0"/>
              <a:buChar char="•"/>
            </a:pPr>
            <a:r>
              <a:rPr lang="en-US" sz="1600" dirty="0" smtClean="0"/>
              <a:t>Surround yourself with people who compliment /augment your skill set</a:t>
            </a:r>
          </a:p>
          <a:p>
            <a:pPr marL="285750" indent="-285750" algn="l">
              <a:buFont typeface="Arial" panose="020B0604020202020204" pitchFamily="34" charset="0"/>
              <a:buChar char="•"/>
            </a:pPr>
            <a:r>
              <a:rPr lang="en-US" sz="1600" dirty="0" smtClean="0"/>
              <a:t>Don’t be afraid to surround yourself with people who are stronger than you are</a:t>
            </a:r>
          </a:p>
          <a:p>
            <a:pPr marL="285750" indent="-285750" algn="l">
              <a:buFont typeface="Arial" panose="020B0604020202020204" pitchFamily="34" charset="0"/>
              <a:buChar char="•"/>
            </a:pPr>
            <a:endParaRPr lang="en-US" sz="1600" dirty="0" smtClean="0"/>
          </a:p>
          <a:p>
            <a:pPr algn="l"/>
            <a:r>
              <a:rPr lang="en-US" sz="1600" dirty="0" smtClean="0"/>
              <a:t>6. </a:t>
            </a:r>
            <a:r>
              <a:rPr lang="en-US" sz="1600" i="1" dirty="0" smtClean="0"/>
              <a:t>“Embrace Active Learning”</a:t>
            </a:r>
          </a:p>
          <a:p>
            <a:pPr marL="285750" indent="-285750" algn="l">
              <a:buFont typeface="Arial" panose="020B0604020202020204" pitchFamily="34" charset="0"/>
              <a:buChar char="•"/>
            </a:pPr>
            <a:r>
              <a:rPr lang="en-US" sz="1600" dirty="0" smtClean="0"/>
              <a:t>Accept challenging roles </a:t>
            </a:r>
          </a:p>
          <a:p>
            <a:pPr marL="285750" indent="-285750" algn="l">
              <a:buFont typeface="Arial" panose="020B0604020202020204" pitchFamily="34" charset="0"/>
              <a:buChar char="•"/>
            </a:pPr>
            <a:r>
              <a:rPr lang="en-US" sz="1600" dirty="0" smtClean="0"/>
              <a:t>Look at challenges as learning opportunities </a:t>
            </a:r>
          </a:p>
          <a:p>
            <a:pPr marL="285750" indent="-285750" algn="l">
              <a:buFont typeface="Arial" panose="020B0604020202020204" pitchFamily="34" charset="0"/>
              <a:buChar char="•"/>
            </a:pPr>
            <a:r>
              <a:rPr lang="en-US" sz="1600" dirty="0" smtClean="0"/>
              <a:t>Use mentors for guidance</a:t>
            </a:r>
          </a:p>
          <a:p>
            <a:pPr marL="285750" indent="-285750" algn="l">
              <a:buFont typeface="Arial" panose="020B0604020202020204" pitchFamily="34" charset="0"/>
              <a:buChar char="•"/>
            </a:pPr>
            <a:endParaRPr lang="en-US" sz="1600" dirty="0" smtClean="0"/>
          </a:p>
          <a:p>
            <a:pPr algn="l"/>
            <a:r>
              <a:rPr lang="en-US" sz="1600" dirty="0" smtClean="0"/>
              <a:t>7. </a:t>
            </a:r>
            <a:r>
              <a:rPr lang="en-US" sz="1600" i="1" dirty="0" smtClean="0"/>
              <a:t>“Be a Strong Coach/Mentor”</a:t>
            </a:r>
          </a:p>
          <a:p>
            <a:pPr marL="285750" indent="-285750" algn="l">
              <a:buFont typeface="Arial" panose="020B0604020202020204" pitchFamily="34" charset="0"/>
              <a:buChar char="•"/>
            </a:pPr>
            <a:r>
              <a:rPr lang="en-US" sz="1600" dirty="0" smtClean="0"/>
              <a:t>Help others reach their maximum potential /career objectives</a:t>
            </a:r>
          </a:p>
          <a:p>
            <a:pPr marL="285750" indent="-285750" algn="l">
              <a:buFont typeface="Arial" panose="020B0604020202020204" pitchFamily="34" charset="0"/>
              <a:buChar char="•"/>
            </a:pPr>
            <a:r>
              <a:rPr lang="en-US" sz="1600" dirty="0" smtClean="0"/>
              <a:t>Both performance and results-based coaching and observation-based coaching are equally important (you must watch the plays develop to help people improve; you can’t just focus on the scoreboard)</a:t>
            </a:r>
          </a:p>
          <a:p>
            <a:pPr algn="l"/>
            <a:endParaRPr lang="en-US" sz="1600" dirty="0" smtClean="0"/>
          </a:p>
          <a:p>
            <a:pPr algn="l"/>
            <a:r>
              <a:rPr lang="en-US" sz="1600" dirty="0" smtClean="0"/>
              <a:t>8. </a:t>
            </a:r>
            <a:r>
              <a:rPr lang="en-US" sz="1600" i="1" dirty="0" smtClean="0"/>
              <a:t>“Inspire and Engage”</a:t>
            </a:r>
          </a:p>
          <a:p>
            <a:pPr marL="285750" indent="-285750" algn="l">
              <a:buFont typeface="Arial" panose="020B0604020202020204" pitchFamily="34" charset="0"/>
              <a:buChar char="•"/>
            </a:pPr>
            <a:r>
              <a:rPr lang="en-US" sz="1600" dirty="0" smtClean="0"/>
              <a:t>Dwight D. Eisenhower: Leadership is the art of getting others to do something you want done because they want to do it</a:t>
            </a:r>
          </a:p>
          <a:p>
            <a:pPr marL="285750" indent="-285750" algn="l">
              <a:buFont typeface="Arial" panose="020B0604020202020204" pitchFamily="34" charset="0"/>
              <a:buChar char="•"/>
            </a:pPr>
            <a:r>
              <a:rPr lang="en-US" sz="1600" dirty="0" smtClean="0"/>
              <a:t>Tell Stories that help people understand the </a:t>
            </a:r>
            <a:r>
              <a:rPr lang="en-US" sz="1600" i="1" dirty="0" smtClean="0"/>
              <a:t>why</a:t>
            </a:r>
            <a:r>
              <a:rPr lang="en-US" sz="1600" dirty="0" smtClean="0"/>
              <a:t>, not just the </a:t>
            </a:r>
            <a:r>
              <a:rPr lang="en-US" sz="1600" i="1" dirty="0" smtClean="0"/>
              <a:t>what </a:t>
            </a:r>
          </a:p>
          <a:p>
            <a:pPr marL="285750" indent="-285750" algn="l">
              <a:buFont typeface="Arial" panose="020B0604020202020204" pitchFamily="34" charset="0"/>
              <a:buChar char="•"/>
            </a:pPr>
            <a:endParaRPr lang="en-US" sz="1600" i="1" dirty="0"/>
          </a:p>
        </p:txBody>
      </p:sp>
    </p:spTree>
    <p:extLst>
      <p:ext uri="{BB962C8B-B14F-4D97-AF65-F5344CB8AC3E}">
        <p14:creationId xmlns:p14="http://schemas.microsoft.com/office/powerpoint/2010/main" val="1253471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TotalTime>
  <Words>1490</Words>
  <Application>Microsoft Office PowerPoint</Application>
  <PresentationFormat>Widescreen</PresentationFormat>
  <Paragraphs>66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       Practical Advice That I Learned the Hard Way</vt:lpstr>
      <vt:lpstr>    1. The Journey 2. The Reality 3. The Outcome 4. Lessons Learned </vt:lpstr>
      <vt:lpstr>The Journey</vt:lpstr>
      <vt:lpstr>PowerPoint Presentation</vt:lpstr>
      <vt:lpstr>PowerPoint Presentation</vt:lpstr>
      <vt:lpstr>The Outcome Montecito Bank &amp; Trust hires Leis to be COO by Henry Dubroff / Monday July 18th, 2016 / Pacific Coast Business Times</vt:lpstr>
      <vt:lpstr>PowerPoint Presentation</vt:lpstr>
      <vt:lpstr>Ten Leadership Opportunities</vt:lpstr>
      <vt:lpstr>PowerPoint Presentation</vt:lpstr>
      <vt:lpstr>PowerPoint Presentation</vt:lpstr>
    </vt:vector>
  </TitlesOfParts>
  <Company>Montecito Bank &amp; Trust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Leadership Opportunities</dc:title>
  <dc:creator>Sara Stokley</dc:creator>
  <cp:lastModifiedBy>Sara Stokley</cp:lastModifiedBy>
  <cp:revision>29</cp:revision>
  <dcterms:created xsi:type="dcterms:W3CDTF">2016-10-03T17:24:45Z</dcterms:created>
  <dcterms:modified xsi:type="dcterms:W3CDTF">2016-10-04T21:23:12Z</dcterms:modified>
</cp:coreProperties>
</file>