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70" r:id="rId4"/>
    <p:sldId id="271" r:id="rId5"/>
    <p:sldId id="272" r:id="rId6"/>
    <p:sldId id="273" r:id="rId7"/>
    <p:sldId id="275" r:id="rId8"/>
    <p:sldId id="278" r:id="rId9"/>
    <p:sldId id="279" r:id="rId10"/>
    <p:sldId id="274" r:id="rId11"/>
    <p:sldId id="276" r:id="rId12"/>
    <p:sldId id="280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B2CF3-BBBF-4716-8135-18876FB5FE27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52704-86F0-4CC0-9929-5CA5963DA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53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685824" indent="-263778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055113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477159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899204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321249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3295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65340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587386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B463403-9667-4A61-A61A-273B75A35292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6831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3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2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6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5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1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9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3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2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0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1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5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F5356-6BC4-4430-94B2-4ECA207B9EA4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3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793233-B7F3-4543-A10B-703AE616148C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4000" b="1" dirty="0" smtClean="0"/>
              <a:t>A Multi-disciplinary Perspective on Decision-making and Creativity:</a:t>
            </a:r>
            <a:endParaRPr lang="en-US" sz="3200" b="1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CSU Northridge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9600" y="25908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Lucida Sans Unicode" pitchFamily="34" charset="0"/>
              </a:rPr>
              <a:t>Using the Diversity of Truth-seeking and Sense-making to Advantage in Organizational Contexts</a:t>
            </a:r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i="1" smtClean="0">
                <a:latin typeface="Arial" charset="0"/>
              </a:rPr>
              <a:t>Updated</a:t>
            </a:r>
            <a:r>
              <a:rPr lang="en-US" smtClean="0">
                <a:latin typeface="Arial" charset="0"/>
              </a:rPr>
              <a:t>: </a:t>
            </a:r>
            <a:fld id="{B2A203D0-9796-4967-AA04-3F248F0D21BF}" type="datetime2">
              <a:rPr lang="en-US" smtClean="0">
                <a:latin typeface="Arial" charset="0"/>
              </a:rPr>
              <a:pPr eaLnBrk="1" hangingPunct="1"/>
              <a:t>Sunday, November 01, 2015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10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B922745-2B3C-451A-B203-D05B307AB76D}" type="slidenum">
              <a:rPr lang="en-US" smtClean="0">
                <a:latin typeface="Arial" charset="0"/>
              </a:rPr>
              <a:pPr eaLnBrk="1" hangingPunct="1"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Affective Failure and Renewal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(</a:t>
            </a:r>
            <a:r>
              <a:rPr lang="en-US" sz="2400" dirty="0" err="1" smtClean="0"/>
              <a:t>tbd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5426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B922745-2B3C-451A-B203-D05B307AB76D}" type="slidenum">
              <a:rPr lang="en-US" smtClean="0">
                <a:latin typeface="Arial" charset="0"/>
              </a:rPr>
              <a:pPr eaLnBrk="1" hangingPunct="1"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Creativity in Science and Technology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(</a:t>
            </a:r>
            <a:r>
              <a:rPr lang="en-US" sz="2400" dirty="0" err="1" smtClean="0"/>
              <a:t>tbd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3795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B922745-2B3C-451A-B203-D05B307AB76D}" type="slidenum">
              <a:rPr lang="en-US" smtClean="0">
                <a:latin typeface="Arial" charset="0"/>
              </a:rPr>
              <a:pPr eaLnBrk="1" hangingPunct="1"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Miscellaneous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Illusions of the Brain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/>
              <a:t>How are the soul, spirit, mind, and consciousness related?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/>
              <a:t>Can a hammer have a headache?  Can a hammer have anxiety?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/>
              <a:t>Is consciousness constituted by the brain?  (i.e., is it the same thing?)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/>
              <a:t>Spirituality and Creativity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Should we emulate spirituality?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“Physicalism”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“Dualism”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/>
              <a:t>Matter v. Mind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Emotions are merely a part of someone thinking about something (a part of a physical process)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/>
              <a:t>Or is it the other way around?</a:t>
            </a:r>
            <a:endParaRPr lang="en-US" sz="2100" dirty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Affective Attachment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/>
              <a:t>Appraisal v. Bestowal</a:t>
            </a:r>
            <a:endParaRPr lang="en-US" sz="2100" dirty="0"/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541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Singer, I. (</a:t>
            </a:r>
            <a:r>
              <a:rPr lang="en-US" sz="2800" dirty="0" smtClean="0"/>
              <a:t>2001</a:t>
            </a:r>
            <a:r>
              <a:rPr lang="en-US" sz="2800" dirty="0"/>
              <a:t>), </a:t>
            </a:r>
            <a:r>
              <a:rPr lang="en-US" sz="2800" i="1" dirty="0" smtClean="0"/>
              <a:t>Feeling and Imagination: The Vibrant Flux of Our Existence</a:t>
            </a:r>
            <a:r>
              <a:rPr lang="en-US" sz="2800" dirty="0" smtClean="0"/>
              <a:t>, </a:t>
            </a:r>
            <a:r>
              <a:rPr lang="en-US" sz="2800" dirty="0" err="1" smtClean="0"/>
              <a:t>Rowman</a:t>
            </a:r>
            <a:r>
              <a:rPr lang="en-US" sz="2800" dirty="0" smtClean="0"/>
              <a:t> and Littlefield.</a:t>
            </a:r>
            <a:endParaRPr lang="en-US" sz="2800" dirty="0"/>
          </a:p>
          <a:p>
            <a:endParaRPr lang="en-US" sz="2800" smtClean="0"/>
          </a:p>
          <a:p>
            <a:r>
              <a:rPr lang="en-US" sz="2800" smtClean="0"/>
              <a:t>Singer</a:t>
            </a:r>
            <a:r>
              <a:rPr lang="en-US" sz="2800" dirty="0" smtClean="0"/>
              <a:t>, I. (2011), </a:t>
            </a:r>
            <a:r>
              <a:rPr lang="en-US" sz="2800" i="1" dirty="0" smtClean="0"/>
              <a:t>The Modes of Creativity</a:t>
            </a:r>
            <a:r>
              <a:rPr lang="en-US" sz="2800" dirty="0" smtClean="0"/>
              <a:t>, MIT Press.</a:t>
            </a:r>
          </a:p>
          <a:p>
            <a:endParaRPr lang="en-US" sz="2800" dirty="0" smtClean="0"/>
          </a:p>
        </p:txBody>
      </p:sp>
      <p:sp>
        <p:nvSpPr>
          <p:cNvPr id="1126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1AA62A2-8212-4BDA-9CCA-8867B4BE65EE}" type="slidenum">
              <a:rPr lang="en-US" smtClean="0">
                <a:latin typeface="Arial" charset="0"/>
              </a:rPr>
              <a:pPr eaLnBrk="1" hangingPunct="1"/>
              <a:t>13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43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12 – Individual Creativity</a:t>
            </a:r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7A73F31-5C38-45F8-8899-E986F08F577C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70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B922745-2B3C-451A-B203-D05B307AB76D}" type="slidenum">
              <a:rPr lang="en-US" smtClean="0">
                <a:latin typeface="Arial" charset="0"/>
              </a:rPr>
              <a:pPr eaLnBrk="1" hangingPunct="1"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Characteristics of Highly-Creative Individuals 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Our Existence (i.e., humanistic approaches)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Imagination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Idealization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Consummation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 Aesthetic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Modes of Creativity (i.e. applied methods)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Physical Separation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Divine Inspiration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Nature of the Creative Process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Aesthetic Creativity (in the Art)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Creative </a:t>
            </a:r>
            <a:r>
              <a:rPr lang="en-US" sz="2000" dirty="0" smtClean="0"/>
              <a:t>Practice</a:t>
            </a:r>
            <a:endParaRPr lang="en-US" sz="2000" dirty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Affective Failure and Renewal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Miscellaneous</a:t>
            </a:r>
          </a:p>
        </p:txBody>
      </p:sp>
    </p:spTree>
    <p:extLst>
      <p:ext uri="{BB962C8B-B14F-4D97-AF65-F5344CB8AC3E}">
        <p14:creationId xmlns:p14="http://schemas.microsoft.com/office/powerpoint/2010/main" val="7003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B922745-2B3C-451A-B203-D05B307AB76D}" type="slidenum">
              <a:rPr lang="en-US" smtClean="0">
                <a:latin typeface="Arial" charset="0"/>
              </a:rPr>
              <a:pPr eaLnBrk="1" hangingPunct="1"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Imagination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Quantity of ideas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Quality of ideas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“Envisage an alternate disposition”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Pre-occupation with the “</a:t>
            </a:r>
            <a:r>
              <a:rPr lang="en-US" sz="2400" dirty="0" err="1" smtClean="0"/>
              <a:t>possibles</a:t>
            </a:r>
            <a:r>
              <a:rPr lang="en-US" sz="2400" dirty="0" smtClean="0"/>
              <a:t>” and the “</a:t>
            </a:r>
            <a:r>
              <a:rPr lang="en-US" sz="2400" dirty="0" err="1" smtClean="0"/>
              <a:t>impossibles</a:t>
            </a:r>
            <a:r>
              <a:rPr lang="en-US" sz="2400" dirty="0" smtClean="0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Glimpse into worlds beyond finite limits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Makes assertions that are inconsistent with the evidence</a:t>
            </a:r>
          </a:p>
        </p:txBody>
      </p:sp>
    </p:spTree>
    <p:extLst>
      <p:ext uri="{BB962C8B-B14F-4D97-AF65-F5344CB8AC3E}">
        <p14:creationId xmlns:p14="http://schemas.microsoft.com/office/powerpoint/2010/main" val="210055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B922745-2B3C-451A-B203-D05B307AB76D}" type="slidenum">
              <a:rPr lang="en-US" smtClean="0">
                <a:latin typeface="Arial" charset="0"/>
              </a:rPr>
              <a:pPr eaLnBrk="1" hangingPunct="1"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Idealization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Ethics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It needs to be “something more than taste”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Integration of the cognitive and the affective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“Envisage </a:t>
            </a:r>
            <a:r>
              <a:rPr lang="en-US" sz="2400" dirty="0"/>
              <a:t>a </a:t>
            </a:r>
            <a:r>
              <a:rPr lang="en-US" sz="2400" dirty="0" smtClean="0"/>
              <a:t>future, ideal </a:t>
            </a:r>
            <a:r>
              <a:rPr lang="en-US" sz="2400" dirty="0"/>
              <a:t>state</a:t>
            </a:r>
            <a:r>
              <a:rPr lang="en-US" sz="2400" dirty="0" smtClean="0"/>
              <a:t>”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i.e., the best of the imaginative alternatives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“A state of realities”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Balance competing compassions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“Wondrous strive towards perfection”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i.e., “it’s the journey, not the destination”</a:t>
            </a:r>
          </a:p>
        </p:txBody>
      </p:sp>
    </p:spTree>
    <p:extLst>
      <p:ext uri="{BB962C8B-B14F-4D97-AF65-F5344CB8AC3E}">
        <p14:creationId xmlns:p14="http://schemas.microsoft.com/office/powerpoint/2010/main" val="102448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B922745-2B3C-451A-B203-D05B307AB76D}" type="slidenum">
              <a:rPr lang="en-US" smtClean="0">
                <a:latin typeface="Arial" charset="0"/>
              </a:rPr>
              <a:pPr eaLnBrk="1" hangingPunct="1"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Consummation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Analogy to sexual reproduction (coitus)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“Make something new”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Breathing “new life” into…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 person, organization, product, or process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Incorporating qualitative aspects to complement quantitative calculus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Beneficent power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 ability to “make a difference for the good”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i.e., “psychological efficacy”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Have a meaningful existence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Individuals have “highly interwoven feelings”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-i.e., our sense “combine” in ways we can’t fully understand or comprehend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576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B922745-2B3C-451A-B203-D05B307AB76D}" type="slidenum">
              <a:rPr lang="en-US" smtClean="0">
                <a:latin typeface="Arial" charset="0"/>
              </a:rPr>
              <a:pPr eaLnBrk="1" hangingPunct="1"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The Aesthetic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“affective”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Having an experience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i.e., can’t chiefly be learned through self-education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Art, Literature, Music, Theater, Cinema (but we could think of other variations in contemporary life)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“muse” at a museum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 palpable but tacit experience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i.e., you “feel it” but cannot “describe it”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Not ultimately subject to analysis, especially reductive analysis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ultimate dichotomy between “art” of “science”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An “alternate path to the unknown”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This is “scientific truth” and (just as importantly) “aesthetic truth”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This is, in the end, </a:t>
            </a:r>
            <a:r>
              <a:rPr lang="en-US" sz="2400" i="1" dirty="0" smtClean="0"/>
              <a:t>enduring value </a:t>
            </a:r>
            <a:r>
              <a:rPr lang="en-US" sz="2400" i="1" u="sng" dirty="0" smtClean="0"/>
              <a:t>without</a:t>
            </a:r>
            <a:r>
              <a:rPr lang="en-US" sz="2400" i="1" dirty="0" smtClean="0"/>
              <a:t> the confines of labels</a:t>
            </a:r>
          </a:p>
        </p:txBody>
      </p:sp>
    </p:spTree>
    <p:extLst>
      <p:ext uri="{BB962C8B-B14F-4D97-AF65-F5344CB8AC3E}">
        <p14:creationId xmlns:p14="http://schemas.microsoft.com/office/powerpoint/2010/main" val="393370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B922745-2B3C-451A-B203-D05B307AB76D}" type="slidenum">
              <a:rPr lang="en-US" smtClean="0">
                <a:latin typeface="Arial" charset="0"/>
              </a:rPr>
              <a:pPr eaLnBrk="1" hangingPunct="1"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Physical Separation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Beethoven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Deaf</a:t>
            </a:r>
          </a:p>
        </p:txBody>
      </p:sp>
    </p:spTree>
    <p:extLst>
      <p:ext uri="{BB962C8B-B14F-4D97-AF65-F5344CB8AC3E}">
        <p14:creationId xmlns:p14="http://schemas.microsoft.com/office/powerpoint/2010/main" val="324140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B922745-2B3C-451A-B203-D05B307AB76D}" type="slidenum">
              <a:rPr lang="en-US" smtClean="0">
                <a:latin typeface="Arial" charset="0"/>
              </a:rPr>
              <a:pPr eaLnBrk="1" hangingPunct="1"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Divine Inspiration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Mozart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 drafts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9689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561</Words>
  <Application>Microsoft Office PowerPoint</Application>
  <PresentationFormat>On-screen Show (4:3)</PresentationFormat>
  <Paragraphs>125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Lucida Sans Unicode</vt:lpstr>
      <vt:lpstr>Office Theme</vt:lpstr>
      <vt:lpstr>A Multi-disciplinary Perspective on Decision-making and Creativity:</vt:lpstr>
      <vt:lpstr>12 – Individual Creativity</vt:lpstr>
      <vt:lpstr>Characteristics of Highly-Creative Individuals </vt:lpstr>
      <vt:lpstr>Imagination</vt:lpstr>
      <vt:lpstr>Idealization</vt:lpstr>
      <vt:lpstr>Consummation</vt:lpstr>
      <vt:lpstr>The Aesthetic</vt:lpstr>
      <vt:lpstr>Physical Separation</vt:lpstr>
      <vt:lpstr>Divine Inspiration</vt:lpstr>
      <vt:lpstr>Affective Failure and Renewal</vt:lpstr>
      <vt:lpstr>Creativity in Science and Technology</vt:lpstr>
      <vt:lpstr>Miscellaneous</vt:lpstr>
      <vt:lpstr>Sources</vt:lpstr>
    </vt:vector>
  </TitlesOfParts>
  <Company>CSU Northridge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Multi-disciplinary Perspective on Decision-making and Creativity:</dc:title>
  <dc:creator>Smith, Wayne W</dc:creator>
  <cp:lastModifiedBy>Smith, Wayne W</cp:lastModifiedBy>
  <cp:revision>27</cp:revision>
  <dcterms:created xsi:type="dcterms:W3CDTF">2013-05-23T23:55:17Z</dcterms:created>
  <dcterms:modified xsi:type="dcterms:W3CDTF">2015-11-01T16:46:00Z</dcterms:modified>
</cp:coreProperties>
</file>