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9CED5-BF57-4263-B9E0-8D368E26BFE0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01B67-BBBC-43DB-A87B-95AB793A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43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17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85824" indent="-263778" defTabSz="90417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55113" indent="-211023" defTabSz="90417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77159" indent="-211023" defTabSz="90417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99204" indent="-211023" defTabSz="90417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21249" indent="-211023" defTabSz="904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3295" indent="-211023" defTabSz="904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65340" indent="-211023" defTabSz="904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587386" indent="-211023" defTabSz="904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B463403-9667-4A61-A61A-273B75A35292}" type="slidenum">
              <a:rPr lang="en-US" smtClean="0">
                <a:latin typeface="Arial" charset="0"/>
              </a:rPr>
              <a:pPr eaLnBrk="1" hangingPunct="1"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8"/>
            <a:ext cx="5487013" cy="4114588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9AB0-99BC-49FF-9A29-F8E3C8BA17B7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F483-F1C5-413F-B935-4DF50E02B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3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9AB0-99BC-49FF-9A29-F8E3C8BA17B7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F483-F1C5-413F-B935-4DF50E02B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9AB0-99BC-49FF-9A29-F8E3C8BA17B7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F483-F1C5-413F-B935-4DF50E02B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7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9AB0-99BC-49FF-9A29-F8E3C8BA17B7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F483-F1C5-413F-B935-4DF50E02B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5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9AB0-99BC-49FF-9A29-F8E3C8BA17B7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F483-F1C5-413F-B935-4DF50E02B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3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9AB0-99BC-49FF-9A29-F8E3C8BA17B7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F483-F1C5-413F-B935-4DF50E02B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8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9AB0-99BC-49FF-9A29-F8E3C8BA17B7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F483-F1C5-413F-B935-4DF50E02B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0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9AB0-99BC-49FF-9A29-F8E3C8BA17B7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F483-F1C5-413F-B935-4DF50E02B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1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9AB0-99BC-49FF-9A29-F8E3C8BA17B7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F483-F1C5-413F-B935-4DF50E02B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3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9AB0-99BC-49FF-9A29-F8E3C8BA17B7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F483-F1C5-413F-B935-4DF50E02B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8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9AB0-99BC-49FF-9A29-F8E3C8BA17B7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F483-F1C5-413F-B935-4DF50E02B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2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A9AB0-99BC-49FF-9A29-F8E3C8BA17B7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DF483-F1C5-413F-B935-4DF50E02B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2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Lean_manufactur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8793233-B7F3-4543-A10B-703AE616148C}" type="slidenum">
              <a:rPr lang="en-US" smtClean="0">
                <a:latin typeface="Arial" charset="0"/>
              </a:rPr>
              <a:pPr eaLnBrk="1" hangingPunct="1"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sz="4000" b="1" smtClean="0"/>
              <a:t>A Multi-disciplinary Perspective on Decision-making and Creativity:</a:t>
            </a:r>
            <a:endParaRPr lang="en-US" sz="3200" b="1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4648200"/>
            <a:ext cx="5105400" cy="1447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US" sz="2800" smtClean="0"/>
              <a:t>Wayne Smith, Ph.D.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800" smtClean="0"/>
              <a:t>Department of Management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800" smtClean="0"/>
              <a:t>CSU Northridge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09600" y="25908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>
                <a:solidFill>
                  <a:schemeClr val="tx2"/>
                </a:solidFill>
                <a:latin typeface="Lucida Sans Unicode" pitchFamily="34" charset="0"/>
              </a:rPr>
              <a:t>Using the Diversity of Truth-seeking and Sense-making to Advantage in Organizational Contexts</a:t>
            </a:r>
          </a:p>
        </p:txBody>
      </p:sp>
      <p:sp>
        <p:nvSpPr>
          <p:cNvPr id="205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4290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i="1" smtClean="0">
                <a:latin typeface="Arial" charset="0"/>
              </a:rPr>
              <a:t>Updated</a:t>
            </a:r>
            <a:r>
              <a:rPr lang="en-US" smtClean="0">
                <a:latin typeface="Arial" charset="0"/>
              </a:rPr>
              <a:t>: </a:t>
            </a:r>
            <a:fld id="{B2A203D0-9796-4967-AA04-3F248F0D21BF}" type="datetime2">
              <a:rPr lang="en-US" smtClean="0">
                <a:latin typeface="Arial" charset="0"/>
              </a:rPr>
              <a:pPr eaLnBrk="1" hangingPunct="1"/>
              <a:t>Thursday, May 23, 2013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 descr="asdfasfdasfs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ASME bike race 2010winner2</a:t>
            </a:r>
            <a:endParaRPr lang="en-US" smtClean="0"/>
          </a:p>
        </p:txBody>
      </p:sp>
      <p:pic>
        <p:nvPicPr>
          <p:cNvPr id="93187" name="Picture 4" descr="100_03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99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9097129-A2D6-4A92-9005-CC8FAB437412}" type="slidenum">
              <a:rPr lang="en-US" smtClean="0">
                <a:latin typeface="Arial" charset="0"/>
              </a:rPr>
              <a:pPr eaLnBrk="1" hangingPunct="1"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Engineering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Quality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“Root Cause”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E.g., Toyota braking and acceleration systems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Increase speed, decrease cost, improve quality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How come it’s so difficult to get </a:t>
            </a:r>
            <a:r>
              <a:rPr lang="en-US" i="1" smtClean="0"/>
              <a:t>all three</a:t>
            </a:r>
            <a:r>
              <a:rPr lang="en-US" smtClean="0"/>
              <a:t>?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Entropy</a:t>
            </a:r>
          </a:p>
        </p:txBody>
      </p:sp>
    </p:spTree>
    <p:extLst>
      <p:ext uri="{BB962C8B-B14F-4D97-AF65-F5344CB8AC3E}">
        <p14:creationId xmlns:p14="http://schemas.microsoft.com/office/powerpoint/2010/main" val="19150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90B94DF-B946-476D-960D-E4A01F013F3D}" type="slidenum">
              <a:rPr lang="en-US" smtClean="0">
                <a:latin typeface="Arial" charset="0"/>
              </a:rPr>
              <a:pPr eaLnBrk="1" hangingPunct="1"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Engineering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S-curve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Tipping 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Inflection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Long-tail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science of the non-normal distributions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art of the diaspora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Diffusion of Innovation</a:t>
            </a:r>
          </a:p>
        </p:txBody>
      </p:sp>
    </p:spTree>
    <p:extLst>
      <p:ext uri="{BB962C8B-B14F-4D97-AF65-F5344CB8AC3E}">
        <p14:creationId xmlns:p14="http://schemas.microsoft.com/office/powerpoint/2010/main" val="25372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EAA4AA2-874E-46FF-AB5E-3E62ACC1E50D}" type="slidenum">
              <a:rPr lang="en-US" smtClean="0">
                <a:latin typeface="Arial" charset="0"/>
              </a:rPr>
              <a:pPr eaLnBrk="1" hangingPunct="1"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Creativity in Engineering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Lean Manufacturing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Reduce non-value-added work</a:t>
            </a:r>
            <a:r>
              <a:rPr lang="en-US" sz="2000" i="1" smtClean="0"/>
              <a:t> (“muda”)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Transport, Inventory, Motion, Waiting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Over-production, Over-processing, Defects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Doesn’t meet customer-defined quality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Waste of unused human talent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Reduce overburden</a:t>
            </a:r>
            <a:r>
              <a:rPr lang="en-US" sz="2000" i="1" smtClean="0"/>
              <a:t> (“muri”)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Reduce unevenness</a:t>
            </a:r>
            <a:r>
              <a:rPr lang="en-US" sz="2000" i="1" smtClean="0"/>
              <a:t> (“mura”)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E.g., </a:t>
            </a:r>
            <a:r>
              <a:rPr lang="en-US" sz="2000" smtClean="0">
                <a:latin typeface="Lucida Sans Typewriter" pitchFamily="49" charset="0"/>
                <a:hlinkClick r:id="rId2"/>
              </a:rPr>
              <a:t>http://en.wikipedia.org/wiki/Lean_manufacturing</a:t>
            </a:r>
            <a:endParaRPr lang="en-US" sz="2000" smtClean="0">
              <a:latin typeface="Lucida Sans Typewriter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SCAMPER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u="sng" smtClean="0"/>
              <a:t>S</a:t>
            </a:r>
            <a:r>
              <a:rPr lang="en-US" sz="2000" smtClean="0"/>
              <a:t>ubstitute, </a:t>
            </a:r>
            <a:r>
              <a:rPr lang="en-US" sz="2000" u="sng" smtClean="0"/>
              <a:t>C</a:t>
            </a:r>
            <a:r>
              <a:rPr lang="en-US" sz="2000" smtClean="0"/>
              <a:t>ombine, </a:t>
            </a:r>
            <a:r>
              <a:rPr lang="en-US" sz="2000" u="sng" smtClean="0"/>
              <a:t>A</a:t>
            </a:r>
            <a:r>
              <a:rPr lang="en-US" sz="2000" smtClean="0"/>
              <a:t>dapt, </a:t>
            </a:r>
            <a:r>
              <a:rPr lang="en-US" sz="2000" u="sng" smtClean="0"/>
              <a:t>M</a:t>
            </a:r>
            <a:r>
              <a:rPr lang="en-US" sz="2000" smtClean="0"/>
              <a:t>agnify, </a:t>
            </a:r>
            <a:r>
              <a:rPr lang="en-US" sz="2000" u="sng" smtClean="0"/>
              <a:t>P</a:t>
            </a:r>
            <a:r>
              <a:rPr lang="en-US" sz="2000" smtClean="0"/>
              <a:t>ut to other uses, </a:t>
            </a:r>
            <a:r>
              <a:rPr lang="en-US" sz="2000" u="sng" smtClean="0"/>
              <a:t>E</a:t>
            </a:r>
            <a:r>
              <a:rPr lang="en-US" sz="2000" smtClean="0"/>
              <a:t>liminate, </a:t>
            </a:r>
            <a:r>
              <a:rPr lang="en-US" sz="2000" u="sng" smtClean="0"/>
              <a:t>R</a:t>
            </a:r>
            <a:r>
              <a:rPr lang="en-US" sz="2000" smtClean="0"/>
              <a:t>earrange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E.g., </a:t>
            </a:r>
            <a:r>
              <a:rPr lang="en-US" sz="2000" smtClean="0">
                <a:latin typeface="Lucida Sans Typewriter" pitchFamily="49" charset="0"/>
              </a:rPr>
              <a:t>http://litemind.com/scamper/</a:t>
            </a:r>
          </a:p>
        </p:txBody>
      </p:sp>
    </p:spTree>
    <p:extLst>
      <p:ext uri="{BB962C8B-B14F-4D97-AF65-F5344CB8AC3E}">
        <p14:creationId xmlns:p14="http://schemas.microsoft.com/office/powerpoint/2010/main" val="311849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10 – </a:t>
            </a:r>
            <a:r>
              <a:rPr lang="en-US" dirty="0" smtClean="0"/>
              <a:t>Technological </a:t>
            </a:r>
            <a:r>
              <a:rPr lang="en-US" dirty="0" smtClean="0"/>
              <a:t>and Engineering</a:t>
            </a: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21B555F-D9C6-4EF6-AF08-034B8E5E65F0}" type="slidenum">
              <a:rPr lang="en-US" smtClean="0">
                <a:latin typeface="Arial" charset="0"/>
              </a:rPr>
              <a:pPr eaLnBrk="1" hangingPunct="1"/>
              <a:t>2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2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E2CB5B3-3F26-4433-A04C-C70D4529186E}" type="slidenum">
              <a:rPr lang="en-US" smtClean="0">
                <a:latin typeface="Arial" charset="0"/>
              </a:rPr>
              <a:pPr eaLnBrk="1" hangingPunct="1"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Technological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History of Technology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Has always been enmeshed with “education” (i.e., not just </a:t>
            </a:r>
            <a:r>
              <a:rPr lang="en-US" i="1" smtClean="0"/>
              <a:t>now</a:t>
            </a:r>
            <a:r>
              <a:rPr lang="en-US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Cardinal technologies (e.g., water/power)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Sense-making (e.g., Weick)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Lodestone use by the Chinese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Productive use of “diving rods” by remote Alaskan tribes</a:t>
            </a:r>
          </a:p>
        </p:txBody>
      </p:sp>
    </p:spTree>
    <p:extLst>
      <p:ext uri="{BB962C8B-B14F-4D97-AF65-F5344CB8AC3E}">
        <p14:creationId xmlns:p14="http://schemas.microsoft.com/office/powerpoint/2010/main" val="297125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0955FDC-D857-406A-80D9-070267BC14BC}" type="slidenum">
              <a:rPr lang="en-US" smtClean="0">
                <a:latin typeface="Arial" charset="0"/>
              </a:rPr>
              <a:pPr eaLnBrk="1" hangingPunct="1"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Technological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Knowledge Management (Nonaka, et al.)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Knowledge Acquisition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Tacit vs. Explicit Knowledge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Knowledge Transfer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Authoritarian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Socialization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Information Hierarchy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Data, information, knowledge, wisdom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222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 descr="asdfasfdasfs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ASME bike race 2010 – 1</a:t>
            </a:r>
            <a:endParaRPr lang="en-US" smtClean="0"/>
          </a:p>
        </p:txBody>
      </p:sp>
      <p:pic>
        <p:nvPicPr>
          <p:cNvPr id="88067" name="Picture 4" descr="100_03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8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 descr="asdfasfdasfs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ASME bike race 2010 – 2</a:t>
            </a:r>
            <a:endParaRPr lang="en-US" smtClean="0"/>
          </a:p>
        </p:txBody>
      </p:sp>
      <p:pic>
        <p:nvPicPr>
          <p:cNvPr id="89091" name="Picture 4" descr="100_03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57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 descr="asdfasfdasfs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ASME bike race 2010 – 3</a:t>
            </a:r>
            <a:endParaRPr lang="en-US" smtClean="0"/>
          </a:p>
        </p:txBody>
      </p:sp>
      <p:pic>
        <p:nvPicPr>
          <p:cNvPr id="90115" name="Picture 4" descr="100_03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97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 descr="asdfasfdasfs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ASME bike race 2010 – 4</a:t>
            </a:r>
            <a:endParaRPr lang="en-US" smtClean="0"/>
          </a:p>
        </p:txBody>
      </p:sp>
      <p:pic>
        <p:nvPicPr>
          <p:cNvPr id="91139" name="Picture 4" descr="100_03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05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 descr="asdfasfdasfs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ASME bike race 2010winner1</a:t>
            </a:r>
            <a:endParaRPr lang="en-US" smtClean="0"/>
          </a:p>
        </p:txBody>
      </p:sp>
      <p:pic>
        <p:nvPicPr>
          <p:cNvPr id="92163" name="Picture 4" descr="100_0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86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On-screen Show (4:3)</PresentationFormat>
  <Paragraphs>71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 Multi-disciplinary Perspective on Decision-making and Creativity:</vt:lpstr>
      <vt:lpstr>10 – Technological and Engineering</vt:lpstr>
      <vt:lpstr>Technological</vt:lpstr>
      <vt:lpstr>Technological</vt:lpstr>
      <vt:lpstr>ASME bike race 2010 – 1</vt:lpstr>
      <vt:lpstr>ASME bike race 2010 – 2</vt:lpstr>
      <vt:lpstr>ASME bike race 2010 – 3</vt:lpstr>
      <vt:lpstr>ASME bike race 2010 – 4</vt:lpstr>
      <vt:lpstr>ASME bike race 2010winner1</vt:lpstr>
      <vt:lpstr>ASME bike race 2010winner2</vt:lpstr>
      <vt:lpstr>Engineering</vt:lpstr>
      <vt:lpstr>Engineering</vt:lpstr>
      <vt:lpstr>Creativity in Engineering</vt:lpstr>
    </vt:vector>
  </TitlesOfParts>
  <Company>CSU Northridge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Multi-disciplinary Perspective on Decision-making and Creativity:</dc:title>
  <dc:creator>Smith, Wayne W</dc:creator>
  <cp:lastModifiedBy>Smith, Wayne W</cp:lastModifiedBy>
  <cp:revision>3</cp:revision>
  <dcterms:created xsi:type="dcterms:W3CDTF">2013-05-23T23:54:48Z</dcterms:created>
  <dcterms:modified xsi:type="dcterms:W3CDTF">2013-05-24T00:51:33Z</dcterms:modified>
</cp:coreProperties>
</file>