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59" r:id="rId4"/>
    <p:sldId id="260" r:id="rId5"/>
    <p:sldId id="261" r:id="rId6"/>
    <p:sldId id="262" r:id="rId7"/>
    <p:sldId id="263" r:id="rId8"/>
    <p:sldId id="265"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516" y="-9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2EF10D3-9AC3-408C-9B55-E2566887881F}" type="datetimeFigureOut">
              <a:rPr lang="en-US" smtClean="0"/>
              <a:t>5/23/2013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AFAB2B4-37B2-4E6B-B7A3-594948D5C67B}" type="slidenum">
              <a:rPr lang="en-US" smtClean="0"/>
              <a:t>‹#›</a:t>
            </a:fld>
            <a:endParaRPr lang="en-US"/>
          </a:p>
        </p:txBody>
      </p:sp>
    </p:spTree>
    <p:extLst>
      <p:ext uri="{BB962C8B-B14F-4D97-AF65-F5344CB8AC3E}">
        <p14:creationId xmlns:p14="http://schemas.microsoft.com/office/powerpoint/2010/main" val="18889477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7762" name="Rectangle 7"/>
          <p:cNvSpPr>
            <a:spLocks noGrp="1" noChangeArrowheads="1"/>
          </p:cNvSpPr>
          <p:nvPr>
            <p:ph type="sldNum" sz="quarter" idx="5"/>
          </p:nvPr>
        </p:nvSpPr>
        <p:spPr>
          <a:noFill/>
        </p:spPr>
        <p:txBody>
          <a:bodyPr/>
          <a:lstStyle>
            <a:lvl1pPr defTabSz="904174" eaLnBrk="0" hangingPunct="0">
              <a:defRPr>
                <a:solidFill>
                  <a:schemeClr val="tx1"/>
                </a:solidFill>
                <a:latin typeface="Verdana" pitchFamily="34" charset="0"/>
              </a:defRPr>
            </a:lvl1pPr>
            <a:lvl2pPr marL="685824" indent="-263778" defTabSz="904174" eaLnBrk="0" hangingPunct="0">
              <a:defRPr>
                <a:solidFill>
                  <a:schemeClr val="tx1"/>
                </a:solidFill>
                <a:latin typeface="Verdana" pitchFamily="34" charset="0"/>
              </a:defRPr>
            </a:lvl2pPr>
            <a:lvl3pPr marL="1055113" indent="-211023" defTabSz="904174" eaLnBrk="0" hangingPunct="0">
              <a:defRPr>
                <a:solidFill>
                  <a:schemeClr val="tx1"/>
                </a:solidFill>
                <a:latin typeface="Verdana" pitchFamily="34" charset="0"/>
              </a:defRPr>
            </a:lvl3pPr>
            <a:lvl4pPr marL="1477159" indent="-211023" defTabSz="904174" eaLnBrk="0" hangingPunct="0">
              <a:defRPr>
                <a:solidFill>
                  <a:schemeClr val="tx1"/>
                </a:solidFill>
                <a:latin typeface="Verdana" pitchFamily="34" charset="0"/>
              </a:defRPr>
            </a:lvl4pPr>
            <a:lvl5pPr marL="1899204" indent="-211023" defTabSz="904174" eaLnBrk="0" hangingPunct="0">
              <a:defRPr>
                <a:solidFill>
                  <a:schemeClr val="tx1"/>
                </a:solidFill>
                <a:latin typeface="Verdana" pitchFamily="34" charset="0"/>
              </a:defRPr>
            </a:lvl5pPr>
            <a:lvl6pPr marL="2321249" indent="-211023" defTabSz="904174" eaLnBrk="0" fontAlgn="base" hangingPunct="0">
              <a:spcBef>
                <a:spcPct val="0"/>
              </a:spcBef>
              <a:spcAft>
                <a:spcPct val="0"/>
              </a:spcAft>
              <a:defRPr>
                <a:solidFill>
                  <a:schemeClr val="tx1"/>
                </a:solidFill>
                <a:latin typeface="Verdana" pitchFamily="34" charset="0"/>
              </a:defRPr>
            </a:lvl6pPr>
            <a:lvl7pPr marL="2743295" indent="-211023" defTabSz="904174" eaLnBrk="0" fontAlgn="base" hangingPunct="0">
              <a:spcBef>
                <a:spcPct val="0"/>
              </a:spcBef>
              <a:spcAft>
                <a:spcPct val="0"/>
              </a:spcAft>
              <a:defRPr>
                <a:solidFill>
                  <a:schemeClr val="tx1"/>
                </a:solidFill>
                <a:latin typeface="Verdana" pitchFamily="34" charset="0"/>
              </a:defRPr>
            </a:lvl7pPr>
            <a:lvl8pPr marL="3165340" indent="-211023" defTabSz="904174" eaLnBrk="0" fontAlgn="base" hangingPunct="0">
              <a:spcBef>
                <a:spcPct val="0"/>
              </a:spcBef>
              <a:spcAft>
                <a:spcPct val="0"/>
              </a:spcAft>
              <a:defRPr>
                <a:solidFill>
                  <a:schemeClr val="tx1"/>
                </a:solidFill>
                <a:latin typeface="Verdana" pitchFamily="34" charset="0"/>
              </a:defRPr>
            </a:lvl8pPr>
            <a:lvl9pPr marL="3587386" indent="-211023" defTabSz="904174" eaLnBrk="0" fontAlgn="base" hangingPunct="0">
              <a:spcBef>
                <a:spcPct val="0"/>
              </a:spcBef>
              <a:spcAft>
                <a:spcPct val="0"/>
              </a:spcAft>
              <a:defRPr>
                <a:solidFill>
                  <a:schemeClr val="tx1"/>
                </a:solidFill>
                <a:latin typeface="Verdana" pitchFamily="34" charset="0"/>
              </a:defRPr>
            </a:lvl9pPr>
          </a:lstStyle>
          <a:p>
            <a:pPr eaLnBrk="1" hangingPunct="1"/>
            <a:fld id="{EB463403-9667-4A61-A61A-273B75A35292}" type="slidenum">
              <a:rPr lang="en-US" smtClean="0">
                <a:latin typeface="Arial" charset="0"/>
              </a:rPr>
              <a:pPr eaLnBrk="1" hangingPunct="1"/>
              <a:t>1</a:t>
            </a:fld>
            <a:endParaRPr lang="en-US" smtClean="0">
              <a:latin typeface="Arial" charset="0"/>
            </a:endParaRPr>
          </a:p>
        </p:txBody>
      </p:sp>
      <p:sp>
        <p:nvSpPr>
          <p:cNvPr id="117763" name="Rectangle 2"/>
          <p:cNvSpPr>
            <a:spLocks noGrp="1" noRot="1" noChangeAspect="1" noChangeArrowheads="1" noTextEdit="1"/>
          </p:cNvSpPr>
          <p:nvPr>
            <p:ph type="sldImg"/>
          </p:nvPr>
        </p:nvSpPr>
        <p:spPr>
          <a:xfrm>
            <a:off x="1144588" y="687388"/>
            <a:ext cx="4568825" cy="3427412"/>
          </a:xfrm>
          <a:ln/>
        </p:spPr>
      </p:sp>
      <p:sp>
        <p:nvSpPr>
          <p:cNvPr id="117764" name="Rectangle 3"/>
          <p:cNvSpPr>
            <a:spLocks noGrp="1" noChangeArrowheads="1"/>
          </p:cNvSpPr>
          <p:nvPr>
            <p:ph type="body" idx="1"/>
          </p:nvPr>
        </p:nvSpPr>
        <p:spPr>
          <a:xfrm>
            <a:off x="685494" y="4342938"/>
            <a:ext cx="5487013" cy="4114588"/>
          </a:xfrm>
          <a:noFill/>
        </p:spPr>
        <p:txBody>
          <a:bodyPr/>
          <a:lstStyle/>
          <a:p>
            <a:pPr eaLnBrk="1" hangingPunct="1"/>
            <a:endParaRPr lang="en-US"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AD2912B-90A3-4E8E-AB06-8F499732770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365674917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912B-90A3-4E8E-AB06-8F499732770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222410758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912B-90A3-4E8E-AB06-8F499732770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32574098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AD2912B-90A3-4E8E-AB06-8F499732770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18515924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AD2912B-90A3-4E8E-AB06-8F4997327702}" type="datetimeFigureOut">
              <a:rPr lang="en-US" smtClean="0"/>
              <a:t>5/23/2013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40719860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AD2912B-90A3-4E8E-AB06-8F499732770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98952976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AD2912B-90A3-4E8E-AB06-8F4997327702}" type="datetimeFigureOut">
              <a:rPr lang="en-US" smtClean="0"/>
              <a:t>5/23/2013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32024876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AD2912B-90A3-4E8E-AB06-8F4997327702}" type="datetimeFigureOut">
              <a:rPr lang="en-US" smtClean="0"/>
              <a:t>5/23/2013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40989752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D2912B-90A3-4E8E-AB06-8F4997327702}" type="datetimeFigureOut">
              <a:rPr lang="en-US" smtClean="0"/>
              <a:t>5/23/2013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28263324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2912B-90A3-4E8E-AB06-8F499732770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6781684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AD2912B-90A3-4E8E-AB06-8F4997327702}" type="datetimeFigureOut">
              <a:rPr lang="en-US" smtClean="0"/>
              <a:t>5/23/2013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013F646-26BC-48E4-A315-6BDC38681A60}" type="slidenum">
              <a:rPr lang="en-US" smtClean="0"/>
              <a:t>‹#›</a:t>
            </a:fld>
            <a:endParaRPr lang="en-US"/>
          </a:p>
        </p:txBody>
      </p:sp>
    </p:spTree>
    <p:extLst>
      <p:ext uri="{BB962C8B-B14F-4D97-AF65-F5344CB8AC3E}">
        <p14:creationId xmlns:p14="http://schemas.microsoft.com/office/powerpoint/2010/main" val="176901957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D2912B-90A3-4E8E-AB06-8F4997327702}" type="datetimeFigureOut">
              <a:rPr lang="en-US" smtClean="0"/>
              <a:t>5/23/2013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013F646-26BC-48E4-A315-6BDC38681A60}" type="slidenum">
              <a:rPr lang="en-US" smtClean="0"/>
              <a:t>‹#›</a:t>
            </a:fld>
            <a:endParaRPr lang="en-US"/>
          </a:p>
        </p:txBody>
      </p:sp>
    </p:spTree>
    <p:extLst>
      <p:ext uri="{BB962C8B-B14F-4D97-AF65-F5344CB8AC3E}">
        <p14:creationId xmlns:p14="http://schemas.microsoft.com/office/powerpoint/2010/main" val="26171995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68793233-B7F3-4543-A10B-703AE616148C}" type="slidenum">
              <a:rPr lang="en-US" smtClean="0">
                <a:latin typeface="Arial" charset="0"/>
              </a:rPr>
              <a:pPr eaLnBrk="1" hangingPunct="1"/>
              <a:t>1</a:t>
            </a:fld>
            <a:endParaRPr lang="en-US" smtClean="0">
              <a:latin typeface="Arial" charset="0"/>
            </a:endParaRPr>
          </a:p>
        </p:txBody>
      </p:sp>
      <p:sp>
        <p:nvSpPr>
          <p:cNvPr id="2051" name="Rectangle 2"/>
          <p:cNvSpPr>
            <a:spLocks noGrp="1" noChangeArrowheads="1"/>
          </p:cNvSpPr>
          <p:nvPr>
            <p:ph type="ctrTitle"/>
          </p:nvPr>
        </p:nvSpPr>
        <p:spPr>
          <a:xfrm>
            <a:off x="609600" y="762000"/>
            <a:ext cx="7772400" cy="1470025"/>
          </a:xfrm>
        </p:spPr>
        <p:txBody>
          <a:bodyPr/>
          <a:lstStyle/>
          <a:p>
            <a:pPr algn="l" eaLnBrk="1" hangingPunct="1"/>
            <a:r>
              <a:rPr lang="en-US" sz="4000" b="1" smtClean="0"/>
              <a:t>A Multi-disciplinary Perspective on Decision-making and Creativity:</a:t>
            </a:r>
            <a:endParaRPr lang="en-US" sz="3200" b="1" smtClean="0"/>
          </a:p>
        </p:txBody>
      </p:sp>
      <p:sp>
        <p:nvSpPr>
          <p:cNvPr id="2052" name="Rectangle 3"/>
          <p:cNvSpPr>
            <a:spLocks noGrp="1" noChangeArrowheads="1"/>
          </p:cNvSpPr>
          <p:nvPr>
            <p:ph type="subTitle" idx="1"/>
          </p:nvPr>
        </p:nvSpPr>
        <p:spPr>
          <a:xfrm>
            <a:off x="3200400" y="4648200"/>
            <a:ext cx="5105400" cy="1447800"/>
          </a:xfrm>
        </p:spPr>
        <p:txBody>
          <a:bodyPr/>
          <a:lstStyle/>
          <a:p>
            <a:pPr algn="r" eaLnBrk="1" hangingPunct="1">
              <a:lnSpc>
                <a:spcPct val="90000"/>
              </a:lnSpc>
            </a:pPr>
            <a:r>
              <a:rPr lang="en-US" sz="2800" smtClean="0"/>
              <a:t>Wayne Smith, Ph.D.</a:t>
            </a:r>
          </a:p>
          <a:p>
            <a:pPr algn="r" eaLnBrk="1" hangingPunct="1">
              <a:lnSpc>
                <a:spcPct val="90000"/>
              </a:lnSpc>
            </a:pPr>
            <a:r>
              <a:rPr lang="en-US" sz="2800" smtClean="0"/>
              <a:t>Department of Management</a:t>
            </a:r>
          </a:p>
          <a:p>
            <a:pPr algn="r" eaLnBrk="1" hangingPunct="1">
              <a:lnSpc>
                <a:spcPct val="90000"/>
              </a:lnSpc>
            </a:pPr>
            <a:r>
              <a:rPr lang="en-US" sz="2800" smtClean="0"/>
              <a:t>CSU Northridge</a:t>
            </a:r>
          </a:p>
        </p:txBody>
      </p:sp>
      <p:sp>
        <p:nvSpPr>
          <p:cNvPr id="2053" name="Rectangle 5"/>
          <p:cNvSpPr>
            <a:spLocks noChangeArrowheads="1"/>
          </p:cNvSpPr>
          <p:nvPr/>
        </p:nvSpPr>
        <p:spPr bwMode="auto">
          <a:xfrm>
            <a:off x="609600" y="2590800"/>
            <a:ext cx="7772400" cy="1447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r>
              <a:rPr lang="en-US" sz="3200" dirty="0">
                <a:solidFill>
                  <a:schemeClr val="tx2"/>
                </a:solidFill>
                <a:latin typeface="Lucida Sans Unicode" pitchFamily="34" charset="0"/>
              </a:rPr>
              <a:t>Using the Diversity of Truth-seeking and Sense-making to Advantage in Organizational Contexts</a:t>
            </a:r>
          </a:p>
        </p:txBody>
      </p:sp>
      <p:sp>
        <p:nvSpPr>
          <p:cNvPr id="2054" name="Date Placeholder 1"/>
          <p:cNvSpPr>
            <a:spLocks noGrp="1"/>
          </p:cNvSpPr>
          <p:nvPr>
            <p:ph type="dt" sz="quarter" idx="10"/>
          </p:nvPr>
        </p:nvSpPr>
        <p:spPr>
          <a:xfrm>
            <a:off x="457200" y="6245225"/>
            <a:ext cx="3429000" cy="476250"/>
          </a:xfrm>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r>
              <a:rPr lang="en-US" i="1" smtClean="0">
                <a:latin typeface="Arial" charset="0"/>
              </a:rPr>
              <a:t>Updated</a:t>
            </a:r>
            <a:r>
              <a:rPr lang="en-US" smtClean="0">
                <a:latin typeface="Arial" charset="0"/>
              </a:rPr>
              <a:t>: </a:t>
            </a:r>
            <a:fld id="{B2A203D0-9796-4967-AA04-3F248F0D21BF}" type="datetime2">
              <a:rPr lang="en-US" smtClean="0">
                <a:latin typeface="Arial" charset="0"/>
              </a:rPr>
              <a:pPr eaLnBrk="1" hangingPunct="1"/>
              <a:t>Thursday, May 23, 2013</a:t>
            </a:fld>
            <a:endParaRPr lang="en-US" smtClean="0">
              <a:latin typeface="Arial" charset="0"/>
            </a:endParaRPr>
          </a:p>
        </p:txBody>
      </p:sp>
    </p:spTree>
    <p:extLst>
      <p:ext uri="{BB962C8B-B14F-4D97-AF65-F5344CB8AC3E}">
        <p14:creationId xmlns:p14="http://schemas.microsoft.com/office/powerpoint/2010/main" val="398095965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Title 1"/>
          <p:cNvSpPr>
            <a:spLocks noGrp="1"/>
          </p:cNvSpPr>
          <p:nvPr>
            <p:ph type="title"/>
          </p:nvPr>
        </p:nvSpPr>
        <p:spPr>
          <a:xfrm>
            <a:off x="457200" y="2819400"/>
            <a:ext cx="8229600" cy="1143000"/>
          </a:xfrm>
        </p:spPr>
        <p:txBody>
          <a:bodyPr/>
          <a:lstStyle/>
          <a:p>
            <a:r>
              <a:rPr lang="en-US" dirty="0"/>
              <a:t>8</a:t>
            </a:r>
            <a:r>
              <a:rPr lang="en-US" dirty="0" smtClean="0"/>
              <a:t> </a:t>
            </a:r>
            <a:r>
              <a:rPr lang="en-US" dirty="0" smtClean="0"/>
              <a:t>- Sociological</a:t>
            </a:r>
          </a:p>
        </p:txBody>
      </p:sp>
      <p:sp>
        <p:nvSpPr>
          <p:cNvPr id="63491" name="Slide Number Placeholder 3"/>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63E101BA-E852-4026-B78A-280640361F0A}" type="slidenum">
              <a:rPr lang="en-US" smtClean="0">
                <a:latin typeface="Arial" charset="0"/>
              </a:rPr>
              <a:pPr eaLnBrk="1" hangingPunct="1"/>
              <a:t>2</a:t>
            </a:fld>
            <a:endParaRPr lang="en-US" smtClean="0">
              <a:latin typeface="Arial" charset="0"/>
            </a:endParaRPr>
          </a:p>
        </p:txBody>
      </p:sp>
    </p:spTree>
    <p:extLst>
      <p:ext uri="{BB962C8B-B14F-4D97-AF65-F5344CB8AC3E}">
        <p14:creationId xmlns:p14="http://schemas.microsoft.com/office/powerpoint/2010/main" val="186150293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1AD9A6C4-EB83-418F-8CCF-98B80B4DC793}" type="slidenum">
              <a:rPr lang="en-US" smtClean="0">
                <a:latin typeface="Arial" charset="0"/>
              </a:rPr>
              <a:pPr eaLnBrk="1" hangingPunct="1"/>
              <a:t>3</a:t>
            </a:fld>
            <a:endParaRPr lang="en-US" smtClean="0">
              <a:latin typeface="Arial" charset="0"/>
            </a:endParaRPr>
          </a:p>
        </p:txBody>
      </p:sp>
      <p:sp>
        <p:nvSpPr>
          <p:cNvPr id="64515" name="Rectangle 2"/>
          <p:cNvSpPr>
            <a:spLocks noGrp="1" noChangeArrowheads="1"/>
          </p:cNvSpPr>
          <p:nvPr>
            <p:ph type="title"/>
          </p:nvPr>
        </p:nvSpPr>
        <p:spPr/>
        <p:txBody>
          <a:bodyPr/>
          <a:lstStyle/>
          <a:p>
            <a:pPr eaLnBrk="1" hangingPunct="1"/>
            <a:r>
              <a:rPr lang="en-US" sz="4000" smtClean="0"/>
              <a:t>Anthropological</a:t>
            </a:r>
          </a:p>
        </p:txBody>
      </p:sp>
      <p:sp>
        <p:nvSpPr>
          <p:cNvPr id="64516" name="Rectangle 3"/>
          <p:cNvSpPr>
            <a:spLocks noGrp="1" noChangeArrowheads="1"/>
          </p:cNvSpPr>
          <p:nvPr>
            <p:ph type="body" idx="1"/>
          </p:nvPr>
        </p:nvSpPr>
        <p:spPr/>
        <p:txBody>
          <a:bodyPr/>
          <a:lstStyle/>
          <a:p>
            <a:pPr eaLnBrk="1" hangingPunct="1">
              <a:lnSpc>
                <a:spcPct val="90000"/>
              </a:lnSpc>
            </a:pPr>
            <a:r>
              <a:rPr lang="en-US" smtClean="0"/>
              <a:t>Culture</a:t>
            </a:r>
          </a:p>
          <a:p>
            <a:pPr lvl="1" eaLnBrk="1" hangingPunct="1">
              <a:lnSpc>
                <a:spcPct val="90000"/>
              </a:lnSpc>
            </a:pPr>
            <a:r>
              <a:rPr lang="en-US" smtClean="0"/>
              <a:t>Rite, Ritual</a:t>
            </a:r>
          </a:p>
          <a:p>
            <a:pPr lvl="1" eaLnBrk="1" hangingPunct="1">
              <a:lnSpc>
                <a:spcPct val="90000"/>
              </a:lnSpc>
            </a:pPr>
            <a:r>
              <a:rPr lang="en-US" smtClean="0"/>
              <a:t>Myth, Legend</a:t>
            </a:r>
          </a:p>
          <a:p>
            <a:pPr lvl="1" eaLnBrk="1" hangingPunct="1">
              <a:lnSpc>
                <a:spcPct val="90000"/>
              </a:lnSpc>
            </a:pPr>
            <a:r>
              <a:rPr lang="en-US" smtClean="0"/>
              <a:t>Story, Folk-tale</a:t>
            </a:r>
          </a:p>
          <a:p>
            <a:pPr lvl="1" eaLnBrk="1" hangingPunct="1">
              <a:lnSpc>
                <a:spcPct val="90000"/>
              </a:lnSpc>
            </a:pPr>
            <a:r>
              <a:rPr lang="en-US" smtClean="0"/>
              <a:t>Symbol, Language, Gesture</a:t>
            </a:r>
          </a:p>
          <a:p>
            <a:pPr lvl="1" eaLnBrk="1" hangingPunct="1">
              <a:lnSpc>
                <a:spcPct val="90000"/>
              </a:lnSpc>
            </a:pPr>
            <a:r>
              <a:rPr lang="en-US" smtClean="0"/>
              <a:t>Physical Setting</a:t>
            </a:r>
          </a:p>
          <a:p>
            <a:pPr lvl="1" eaLnBrk="1" hangingPunct="1">
              <a:lnSpc>
                <a:spcPct val="90000"/>
              </a:lnSpc>
            </a:pPr>
            <a:r>
              <a:rPr lang="en-US" smtClean="0"/>
              <a:t>Artifacts</a:t>
            </a:r>
          </a:p>
        </p:txBody>
      </p:sp>
    </p:spTree>
    <p:extLst>
      <p:ext uri="{BB962C8B-B14F-4D97-AF65-F5344CB8AC3E}">
        <p14:creationId xmlns:p14="http://schemas.microsoft.com/office/powerpoint/2010/main" val="39849032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2" descr="asdfasfdasfs"/>
          <p:cNvSpPr>
            <a:spLocks noGrp="1" noChangeArrowheads="1"/>
          </p:cNvSpPr>
          <p:nvPr>
            <p:ph type="title"/>
          </p:nvPr>
        </p:nvSpPr>
        <p:spPr>
          <a:xfrm>
            <a:off x="457200" y="274638"/>
            <a:ext cx="8229600" cy="106362"/>
          </a:xfrm>
          <a:noFill/>
        </p:spPr>
        <p:txBody>
          <a:bodyPr>
            <a:normAutofit fontScale="90000"/>
          </a:bodyPr>
          <a:lstStyle/>
          <a:p>
            <a:pPr eaLnBrk="1" hangingPunct="1"/>
            <a:r>
              <a:rPr lang="en-US" smtClean="0">
                <a:solidFill>
                  <a:schemeClr val="bg1"/>
                </a:solidFill>
              </a:rPr>
              <a:t>SFVSC T-shirt</a:t>
            </a:r>
          </a:p>
        </p:txBody>
      </p:sp>
      <p:pic>
        <p:nvPicPr>
          <p:cNvPr id="6553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709613"/>
            <a:ext cx="7620000" cy="5438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0134988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A8CA9949-6789-49BD-8BBA-C55E8139619B}" type="slidenum">
              <a:rPr lang="en-US" smtClean="0">
                <a:latin typeface="Arial" charset="0"/>
              </a:rPr>
              <a:pPr eaLnBrk="1" hangingPunct="1"/>
              <a:t>5</a:t>
            </a:fld>
            <a:endParaRPr lang="en-US" smtClean="0">
              <a:latin typeface="Arial" charset="0"/>
            </a:endParaRPr>
          </a:p>
        </p:txBody>
      </p:sp>
      <p:sp>
        <p:nvSpPr>
          <p:cNvPr id="66563" name="Rectangle 2"/>
          <p:cNvSpPr>
            <a:spLocks noGrp="1" noChangeArrowheads="1"/>
          </p:cNvSpPr>
          <p:nvPr>
            <p:ph type="title"/>
          </p:nvPr>
        </p:nvSpPr>
        <p:spPr/>
        <p:txBody>
          <a:bodyPr/>
          <a:lstStyle/>
          <a:p>
            <a:pPr eaLnBrk="1" hangingPunct="1"/>
            <a:r>
              <a:rPr lang="en-US" sz="3200" smtClean="0"/>
              <a:t>Student Success:</a:t>
            </a:r>
            <a:br>
              <a:rPr lang="en-US" sz="3200" smtClean="0"/>
            </a:br>
            <a:r>
              <a:rPr lang="en-US" sz="3200" smtClean="0"/>
              <a:t>Culture—Surface Attributes</a:t>
            </a:r>
          </a:p>
        </p:txBody>
      </p:sp>
      <p:sp>
        <p:nvSpPr>
          <p:cNvPr id="4100" name="Rectangle 3"/>
          <p:cNvSpPr>
            <a:spLocks noGrp="1" noChangeArrowheads="1"/>
          </p:cNvSpPr>
          <p:nvPr>
            <p:ph type="body" idx="1"/>
          </p:nvPr>
        </p:nvSpPr>
        <p:spPr/>
        <p:txBody>
          <a:bodyPr/>
          <a:lstStyle/>
          <a:p>
            <a:pPr eaLnBrk="1" hangingPunct="1">
              <a:lnSpc>
                <a:spcPct val="80000"/>
              </a:lnSpc>
            </a:pPr>
            <a:r>
              <a:rPr lang="en-US" sz="2000" b="1" smtClean="0"/>
              <a:t>Physical Setting</a:t>
            </a:r>
          </a:p>
          <a:p>
            <a:pPr lvl="1" eaLnBrk="1" hangingPunct="1">
              <a:lnSpc>
                <a:spcPct val="80000"/>
              </a:lnSpc>
            </a:pPr>
            <a:r>
              <a:rPr lang="en-US" sz="1800" smtClean="0"/>
              <a:t>Those things that physically surround people and provide them with immediate sensory stimuli as they carry out culturally expressive activities</a:t>
            </a:r>
          </a:p>
          <a:p>
            <a:pPr eaLnBrk="1" hangingPunct="1">
              <a:lnSpc>
                <a:spcPct val="80000"/>
              </a:lnSpc>
            </a:pPr>
            <a:r>
              <a:rPr lang="en-US" sz="2000" b="1" smtClean="0"/>
              <a:t>Artifacts</a:t>
            </a:r>
          </a:p>
          <a:p>
            <a:pPr lvl="1" eaLnBrk="1" hangingPunct="1">
              <a:lnSpc>
                <a:spcPct val="80000"/>
              </a:lnSpc>
            </a:pPr>
            <a:r>
              <a:rPr lang="en-US" sz="1800" smtClean="0"/>
              <a:t>Material objects manufactured by people to facilitate culturally expressive activities</a:t>
            </a:r>
          </a:p>
          <a:p>
            <a:pPr eaLnBrk="1" hangingPunct="1">
              <a:lnSpc>
                <a:spcPct val="80000"/>
              </a:lnSpc>
            </a:pPr>
            <a:r>
              <a:rPr lang="en-US" sz="2000" b="1" smtClean="0"/>
              <a:t>Language</a:t>
            </a:r>
          </a:p>
          <a:p>
            <a:pPr lvl="1" eaLnBrk="1" hangingPunct="1">
              <a:lnSpc>
                <a:spcPct val="80000"/>
              </a:lnSpc>
            </a:pPr>
            <a:r>
              <a:rPr lang="en-US" sz="1800" smtClean="0"/>
              <a:t>A particular manner in which members of a group use vocal sounds and written signs to convey meanings to each other</a:t>
            </a:r>
          </a:p>
          <a:p>
            <a:pPr eaLnBrk="1" hangingPunct="1">
              <a:lnSpc>
                <a:spcPct val="80000"/>
              </a:lnSpc>
            </a:pPr>
            <a:r>
              <a:rPr lang="en-US" sz="2000" b="1" smtClean="0"/>
              <a:t>Gesture</a:t>
            </a:r>
          </a:p>
          <a:p>
            <a:pPr lvl="1" eaLnBrk="1" hangingPunct="1">
              <a:lnSpc>
                <a:spcPct val="80000"/>
              </a:lnSpc>
            </a:pPr>
            <a:r>
              <a:rPr lang="en-US" sz="1800" smtClean="0"/>
              <a:t>Movements of parts of the body used to express meanings</a:t>
            </a:r>
          </a:p>
          <a:p>
            <a:pPr eaLnBrk="1" hangingPunct="1">
              <a:lnSpc>
                <a:spcPct val="80000"/>
              </a:lnSpc>
            </a:pPr>
            <a:r>
              <a:rPr lang="en-US" sz="2000" b="1" smtClean="0"/>
              <a:t>Symbol</a:t>
            </a:r>
          </a:p>
          <a:p>
            <a:pPr lvl="1" eaLnBrk="1" hangingPunct="1">
              <a:lnSpc>
                <a:spcPct val="80000"/>
              </a:lnSpc>
            </a:pPr>
            <a:r>
              <a:rPr lang="en-US" sz="1800" smtClean="0"/>
              <a:t>Any object, act, event, quality, or relation that serves as a vehicle for conveying meaning, usually representing another thing</a:t>
            </a:r>
          </a:p>
          <a:p>
            <a:pPr eaLnBrk="1" hangingPunct="1">
              <a:lnSpc>
                <a:spcPct val="80000"/>
              </a:lnSpc>
            </a:pPr>
            <a:r>
              <a:rPr lang="en-US" sz="2000" b="1" smtClean="0"/>
              <a:t>Story</a:t>
            </a:r>
          </a:p>
          <a:p>
            <a:pPr lvl="1" eaLnBrk="1" hangingPunct="1">
              <a:lnSpc>
                <a:spcPct val="80000"/>
              </a:lnSpc>
            </a:pPr>
            <a:r>
              <a:rPr lang="en-US" sz="1800" smtClean="0"/>
              <a:t>A narrative based on true events—often a combination of truth and fiction</a:t>
            </a:r>
          </a:p>
        </p:txBody>
      </p:sp>
    </p:spTree>
    <p:extLst>
      <p:ext uri="{BB962C8B-B14F-4D97-AF65-F5344CB8AC3E}">
        <p14:creationId xmlns:p14="http://schemas.microsoft.com/office/powerpoint/2010/main" val="24983413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100">
                                            <p:txEl>
                                              <p:pRg st="0" end="0"/>
                                            </p:txEl>
                                          </p:spTgt>
                                        </p:tgtEl>
                                        <p:attrNameLst>
                                          <p:attrName>style.visibility</p:attrName>
                                        </p:attrNameLst>
                                      </p:cBhvr>
                                      <p:to>
                                        <p:strVal val="visible"/>
                                      </p:to>
                                    </p:set>
                                    <p:animEffect transition="in" filter="fade">
                                      <p:cBhvr>
                                        <p:cTn id="7" dur="500"/>
                                        <p:tgtEl>
                                          <p:spTgt spid="4100">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4100">
                                            <p:txEl>
                                              <p:pRg st="1" end="1"/>
                                            </p:txEl>
                                          </p:spTgt>
                                        </p:tgtEl>
                                        <p:attrNameLst>
                                          <p:attrName>style.visibility</p:attrName>
                                        </p:attrNameLst>
                                      </p:cBhvr>
                                      <p:to>
                                        <p:strVal val="visible"/>
                                      </p:to>
                                    </p:set>
                                    <p:animEffect transition="in" filter="fade">
                                      <p:cBhvr>
                                        <p:cTn id="10" dur="500"/>
                                        <p:tgtEl>
                                          <p:spTgt spid="4100">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4100">
                                            <p:txEl>
                                              <p:pRg st="2" end="2"/>
                                            </p:txEl>
                                          </p:spTgt>
                                        </p:tgtEl>
                                        <p:attrNameLst>
                                          <p:attrName>style.visibility</p:attrName>
                                        </p:attrNameLst>
                                      </p:cBhvr>
                                      <p:to>
                                        <p:strVal val="visible"/>
                                      </p:to>
                                    </p:set>
                                    <p:animEffect transition="in" filter="fade">
                                      <p:cBhvr>
                                        <p:cTn id="15" dur="500"/>
                                        <p:tgtEl>
                                          <p:spTgt spid="4100">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4100">
                                            <p:txEl>
                                              <p:pRg st="3" end="3"/>
                                            </p:txEl>
                                          </p:spTgt>
                                        </p:tgtEl>
                                        <p:attrNameLst>
                                          <p:attrName>style.visibility</p:attrName>
                                        </p:attrNameLst>
                                      </p:cBhvr>
                                      <p:to>
                                        <p:strVal val="visible"/>
                                      </p:to>
                                    </p:set>
                                    <p:animEffect transition="in" filter="fade">
                                      <p:cBhvr>
                                        <p:cTn id="18" dur="500"/>
                                        <p:tgtEl>
                                          <p:spTgt spid="4100">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4100">
                                            <p:txEl>
                                              <p:pRg st="4" end="4"/>
                                            </p:txEl>
                                          </p:spTgt>
                                        </p:tgtEl>
                                        <p:attrNameLst>
                                          <p:attrName>style.visibility</p:attrName>
                                        </p:attrNameLst>
                                      </p:cBhvr>
                                      <p:to>
                                        <p:strVal val="visible"/>
                                      </p:to>
                                    </p:set>
                                    <p:animEffect transition="in" filter="fade">
                                      <p:cBhvr>
                                        <p:cTn id="23" dur="500"/>
                                        <p:tgtEl>
                                          <p:spTgt spid="4100">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4100">
                                            <p:txEl>
                                              <p:pRg st="5" end="5"/>
                                            </p:txEl>
                                          </p:spTgt>
                                        </p:tgtEl>
                                        <p:attrNameLst>
                                          <p:attrName>style.visibility</p:attrName>
                                        </p:attrNameLst>
                                      </p:cBhvr>
                                      <p:to>
                                        <p:strVal val="visible"/>
                                      </p:to>
                                    </p:set>
                                    <p:animEffect transition="in" filter="fade">
                                      <p:cBhvr>
                                        <p:cTn id="26" dur="500"/>
                                        <p:tgtEl>
                                          <p:spTgt spid="4100">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4100">
                                            <p:txEl>
                                              <p:pRg st="6" end="6"/>
                                            </p:txEl>
                                          </p:spTgt>
                                        </p:tgtEl>
                                        <p:attrNameLst>
                                          <p:attrName>style.visibility</p:attrName>
                                        </p:attrNameLst>
                                      </p:cBhvr>
                                      <p:to>
                                        <p:strVal val="visible"/>
                                      </p:to>
                                    </p:set>
                                    <p:animEffect transition="in" filter="fade">
                                      <p:cBhvr>
                                        <p:cTn id="31" dur="500"/>
                                        <p:tgtEl>
                                          <p:spTgt spid="4100">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4100">
                                            <p:txEl>
                                              <p:pRg st="7" end="7"/>
                                            </p:txEl>
                                          </p:spTgt>
                                        </p:tgtEl>
                                        <p:attrNameLst>
                                          <p:attrName>style.visibility</p:attrName>
                                        </p:attrNameLst>
                                      </p:cBhvr>
                                      <p:to>
                                        <p:strVal val="visible"/>
                                      </p:to>
                                    </p:set>
                                    <p:animEffect transition="in" filter="fade">
                                      <p:cBhvr>
                                        <p:cTn id="34" dur="500"/>
                                        <p:tgtEl>
                                          <p:spTgt spid="4100">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4100">
                                            <p:txEl>
                                              <p:pRg st="8" end="8"/>
                                            </p:txEl>
                                          </p:spTgt>
                                        </p:tgtEl>
                                        <p:attrNameLst>
                                          <p:attrName>style.visibility</p:attrName>
                                        </p:attrNameLst>
                                      </p:cBhvr>
                                      <p:to>
                                        <p:strVal val="visible"/>
                                      </p:to>
                                    </p:set>
                                    <p:animEffect transition="in" filter="fade">
                                      <p:cBhvr>
                                        <p:cTn id="39" dur="500"/>
                                        <p:tgtEl>
                                          <p:spTgt spid="4100">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4100">
                                            <p:txEl>
                                              <p:pRg st="9" end="9"/>
                                            </p:txEl>
                                          </p:spTgt>
                                        </p:tgtEl>
                                        <p:attrNameLst>
                                          <p:attrName>style.visibility</p:attrName>
                                        </p:attrNameLst>
                                      </p:cBhvr>
                                      <p:to>
                                        <p:strVal val="visible"/>
                                      </p:to>
                                    </p:set>
                                    <p:animEffect transition="in" filter="fade">
                                      <p:cBhvr>
                                        <p:cTn id="42" dur="500"/>
                                        <p:tgtEl>
                                          <p:spTgt spid="4100">
                                            <p:txEl>
                                              <p:pRg st="9" end="9"/>
                                            </p:txEl>
                                          </p:spTgt>
                                        </p:tgtEl>
                                      </p:cBhvr>
                                    </p:animEffect>
                                  </p:childTnLst>
                                </p:cTn>
                              </p:par>
                            </p:childTnLst>
                          </p:cTn>
                        </p:par>
                      </p:childTnLst>
                    </p:cTn>
                  </p:par>
                  <p:par>
                    <p:cTn id="43" fill="hold" nodeType="clickPar">
                      <p:stCondLst>
                        <p:cond delay="indefinite"/>
                      </p:stCondLst>
                      <p:childTnLst>
                        <p:par>
                          <p:cTn id="44" fill="hold" nodeType="withGroup">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4100">
                                            <p:txEl>
                                              <p:pRg st="10" end="10"/>
                                            </p:txEl>
                                          </p:spTgt>
                                        </p:tgtEl>
                                        <p:attrNameLst>
                                          <p:attrName>style.visibility</p:attrName>
                                        </p:attrNameLst>
                                      </p:cBhvr>
                                      <p:to>
                                        <p:strVal val="visible"/>
                                      </p:to>
                                    </p:set>
                                    <p:animEffect transition="in" filter="fade">
                                      <p:cBhvr>
                                        <p:cTn id="47" dur="500"/>
                                        <p:tgtEl>
                                          <p:spTgt spid="4100">
                                            <p:txEl>
                                              <p:pRg st="10" end="10"/>
                                            </p:txEl>
                                          </p:spTgt>
                                        </p:tgtEl>
                                      </p:cBhvr>
                                    </p:animEffect>
                                  </p:childTnLst>
                                </p:cTn>
                              </p:par>
                              <p:par>
                                <p:cTn id="48" presetID="10" presetClass="entr" presetSubtype="0" fill="hold" grpId="0" nodeType="withEffect">
                                  <p:stCondLst>
                                    <p:cond delay="0"/>
                                  </p:stCondLst>
                                  <p:childTnLst>
                                    <p:set>
                                      <p:cBhvr>
                                        <p:cTn id="49" dur="1" fill="hold">
                                          <p:stCondLst>
                                            <p:cond delay="0"/>
                                          </p:stCondLst>
                                        </p:cTn>
                                        <p:tgtEl>
                                          <p:spTgt spid="4100">
                                            <p:txEl>
                                              <p:pRg st="11" end="11"/>
                                            </p:txEl>
                                          </p:spTgt>
                                        </p:tgtEl>
                                        <p:attrNameLst>
                                          <p:attrName>style.visibility</p:attrName>
                                        </p:attrNameLst>
                                      </p:cBhvr>
                                      <p:to>
                                        <p:strVal val="visible"/>
                                      </p:to>
                                    </p:set>
                                    <p:animEffect transition="in" filter="fade">
                                      <p:cBhvr>
                                        <p:cTn id="50" dur="500"/>
                                        <p:tgtEl>
                                          <p:spTgt spid="4100">
                                            <p:txEl>
                                              <p:pRg st="11" end="1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0"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FF8B0A55-7E38-4CE3-8487-A32F789F5B2C}" type="slidenum">
              <a:rPr lang="en-US" smtClean="0">
                <a:latin typeface="Arial" charset="0"/>
              </a:rPr>
              <a:pPr eaLnBrk="1" hangingPunct="1"/>
              <a:t>6</a:t>
            </a:fld>
            <a:endParaRPr lang="en-US" smtClean="0">
              <a:latin typeface="Arial" charset="0"/>
            </a:endParaRPr>
          </a:p>
        </p:txBody>
      </p:sp>
      <p:sp>
        <p:nvSpPr>
          <p:cNvPr id="67587" name="Rectangle 2"/>
          <p:cNvSpPr>
            <a:spLocks noGrp="1" noChangeArrowheads="1"/>
          </p:cNvSpPr>
          <p:nvPr>
            <p:ph type="title"/>
          </p:nvPr>
        </p:nvSpPr>
        <p:spPr/>
        <p:txBody>
          <a:bodyPr/>
          <a:lstStyle/>
          <a:p>
            <a:pPr eaLnBrk="1" hangingPunct="1"/>
            <a:r>
              <a:rPr lang="en-US" sz="3200" smtClean="0"/>
              <a:t>Student Success:</a:t>
            </a:r>
            <a:br>
              <a:rPr lang="en-US" sz="3200" smtClean="0"/>
            </a:br>
            <a:r>
              <a:rPr lang="en-US" sz="3200" smtClean="0"/>
              <a:t>Culture—Sub-Surface Attributes</a:t>
            </a:r>
          </a:p>
        </p:txBody>
      </p:sp>
      <p:sp>
        <p:nvSpPr>
          <p:cNvPr id="5124" name="Rectangle 3"/>
          <p:cNvSpPr>
            <a:spLocks noGrp="1" noChangeArrowheads="1"/>
          </p:cNvSpPr>
          <p:nvPr>
            <p:ph type="body" idx="1"/>
          </p:nvPr>
        </p:nvSpPr>
        <p:spPr/>
        <p:txBody>
          <a:bodyPr>
            <a:normAutofit lnSpcReduction="10000"/>
          </a:bodyPr>
          <a:lstStyle/>
          <a:p>
            <a:pPr eaLnBrk="1" hangingPunct="1">
              <a:lnSpc>
                <a:spcPct val="80000"/>
              </a:lnSpc>
            </a:pPr>
            <a:r>
              <a:rPr lang="en-US" sz="2000" b="1" smtClean="0"/>
              <a:t>Legend</a:t>
            </a:r>
          </a:p>
          <a:p>
            <a:pPr lvl="1" eaLnBrk="1" hangingPunct="1">
              <a:lnSpc>
                <a:spcPct val="80000"/>
              </a:lnSpc>
            </a:pPr>
            <a:r>
              <a:rPr lang="en-US" sz="1800" smtClean="0"/>
              <a:t>A handed-down narrative of some wonderful event that has a historical basis but has been embellished with fictional details</a:t>
            </a:r>
          </a:p>
          <a:p>
            <a:pPr eaLnBrk="1" hangingPunct="1">
              <a:lnSpc>
                <a:spcPct val="80000"/>
              </a:lnSpc>
            </a:pPr>
            <a:r>
              <a:rPr lang="en-US" sz="2000" b="1" smtClean="0"/>
              <a:t>Folk-tale</a:t>
            </a:r>
          </a:p>
          <a:p>
            <a:pPr lvl="1" eaLnBrk="1" hangingPunct="1">
              <a:lnSpc>
                <a:spcPct val="80000"/>
              </a:lnSpc>
            </a:pPr>
            <a:r>
              <a:rPr lang="en-US" sz="1800" smtClean="0"/>
              <a:t>A completely fictional narrative</a:t>
            </a:r>
          </a:p>
          <a:p>
            <a:pPr eaLnBrk="1" hangingPunct="1">
              <a:lnSpc>
                <a:spcPct val="80000"/>
              </a:lnSpc>
            </a:pPr>
            <a:r>
              <a:rPr lang="en-US" sz="2000" b="1" smtClean="0"/>
              <a:t>Myth</a:t>
            </a:r>
          </a:p>
          <a:p>
            <a:pPr lvl="1" eaLnBrk="1" hangingPunct="1">
              <a:lnSpc>
                <a:spcPct val="80000"/>
              </a:lnSpc>
            </a:pPr>
            <a:r>
              <a:rPr lang="en-US" sz="1800" smtClean="0"/>
              <a:t>A dramatic narrative of imagined events, usually used to explain origins or transformations of something.  Also, an unquestioned belief about the practical benefits of certain techniques and behaviors that is not supported by demonstrated facts</a:t>
            </a:r>
          </a:p>
          <a:p>
            <a:pPr eaLnBrk="1" hangingPunct="1">
              <a:lnSpc>
                <a:spcPct val="80000"/>
              </a:lnSpc>
            </a:pPr>
            <a:r>
              <a:rPr lang="en-US" sz="2000" b="1" smtClean="0"/>
              <a:t>Ritual</a:t>
            </a:r>
          </a:p>
          <a:p>
            <a:pPr lvl="1" eaLnBrk="1" hangingPunct="1">
              <a:lnSpc>
                <a:spcPct val="80000"/>
              </a:lnSpc>
            </a:pPr>
            <a:r>
              <a:rPr lang="en-US" sz="1800" smtClean="0"/>
              <a:t>A standardized, detailed set of techniques and behaviors that manages anxieties but seldom produces intended, practical consequences of any importance</a:t>
            </a:r>
          </a:p>
          <a:p>
            <a:pPr eaLnBrk="1" hangingPunct="1">
              <a:lnSpc>
                <a:spcPct val="80000"/>
              </a:lnSpc>
            </a:pPr>
            <a:r>
              <a:rPr lang="en-US" sz="2000" b="1" smtClean="0"/>
              <a:t>Rite</a:t>
            </a:r>
          </a:p>
          <a:p>
            <a:pPr lvl="1" eaLnBrk="1" hangingPunct="1">
              <a:lnSpc>
                <a:spcPct val="80000"/>
              </a:lnSpc>
            </a:pPr>
            <a:r>
              <a:rPr lang="en-US" sz="1800" smtClean="0"/>
              <a:t>A relatively elaborate, dramatic, planned set of activities that combines various forms of cultural expression and that often has both practical and expressive consequences</a:t>
            </a:r>
          </a:p>
        </p:txBody>
      </p:sp>
    </p:spTree>
    <p:extLst>
      <p:ext uri="{BB962C8B-B14F-4D97-AF65-F5344CB8AC3E}">
        <p14:creationId xmlns:p14="http://schemas.microsoft.com/office/powerpoint/2010/main" val="24285894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124">
                                            <p:txEl>
                                              <p:pRg st="0" end="0"/>
                                            </p:txEl>
                                          </p:spTgt>
                                        </p:tgtEl>
                                        <p:attrNameLst>
                                          <p:attrName>style.visibility</p:attrName>
                                        </p:attrNameLst>
                                      </p:cBhvr>
                                      <p:to>
                                        <p:strVal val="visible"/>
                                      </p:to>
                                    </p:set>
                                    <p:animEffect transition="in" filter="fade">
                                      <p:cBhvr>
                                        <p:cTn id="7" dur="500"/>
                                        <p:tgtEl>
                                          <p:spTgt spid="5124">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5124">
                                            <p:txEl>
                                              <p:pRg st="1" end="1"/>
                                            </p:txEl>
                                          </p:spTgt>
                                        </p:tgtEl>
                                        <p:attrNameLst>
                                          <p:attrName>style.visibility</p:attrName>
                                        </p:attrNameLst>
                                      </p:cBhvr>
                                      <p:to>
                                        <p:strVal val="visible"/>
                                      </p:to>
                                    </p:set>
                                    <p:animEffect transition="in" filter="fade">
                                      <p:cBhvr>
                                        <p:cTn id="10" dur="500"/>
                                        <p:tgtEl>
                                          <p:spTgt spid="5124">
                                            <p:txEl>
                                              <p:pRg st="1" end="1"/>
                                            </p:txEl>
                                          </p:spTgt>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5124">
                                            <p:txEl>
                                              <p:pRg st="2" end="2"/>
                                            </p:txEl>
                                          </p:spTgt>
                                        </p:tgtEl>
                                        <p:attrNameLst>
                                          <p:attrName>style.visibility</p:attrName>
                                        </p:attrNameLst>
                                      </p:cBhvr>
                                      <p:to>
                                        <p:strVal val="visible"/>
                                      </p:to>
                                    </p:set>
                                    <p:animEffect transition="in" filter="fade">
                                      <p:cBhvr>
                                        <p:cTn id="15" dur="500"/>
                                        <p:tgtEl>
                                          <p:spTgt spid="5124">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5124">
                                            <p:txEl>
                                              <p:pRg st="3" end="3"/>
                                            </p:txEl>
                                          </p:spTgt>
                                        </p:tgtEl>
                                        <p:attrNameLst>
                                          <p:attrName>style.visibility</p:attrName>
                                        </p:attrNameLst>
                                      </p:cBhvr>
                                      <p:to>
                                        <p:strVal val="visible"/>
                                      </p:to>
                                    </p:set>
                                    <p:animEffect transition="in" filter="fade">
                                      <p:cBhvr>
                                        <p:cTn id="18" dur="500"/>
                                        <p:tgtEl>
                                          <p:spTgt spid="5124">
                                            <p:txEl>
                                              <p:pRg st="3" end="3"/>
                                            </p:txEl>
                                          </p:spTgt>
                                        </p:tgtEl>
                                      </p:cBhvr>
                                    </p:animEffect>
                                  </p:childTnLst>
                                </p:cTn>
                              </p:par>
                            </p:childTnLst>
                          </p:cTn>
                        </p:par>
                      </p:childTnLst>
                    </p:cTn>
                  </p:par>
                  <p:par>
                    <p:cTn id="19" fill="hold" nodeType="clickPar">
                      <p:stCondLst>
                        <p:cond delay="indefinite"/>
                      </p:stCondLst>
                      <p:childTnLst>
                        <p:par>
                          <p:cTn id="20" fill="hold" nodeType="withGroup">
                            <p:stCondLst>
                              <p:cond delay="0"/>
                            </p:stCondLst>
                            <p:childTnLst>
                              <p:par>
                                <p:cTn id="21" presetID="10" presetClass="entr" presetSubtype="0" fill="hold" grpId="0" nodeType="clickEffect">
                                  <p:stCondLst>
                                    <p:cond delay="0"/>
                                  </p:stCondLst>
                                  <p:childTnLst>
                                    <p:set>
                                      <p:cBhvr>
                                        <p:cTn id="22" dur="1" fill="hold">
                                          <p:stCondLst>
                                            <p:cond delay="0"/>
                                          </p:stCondLst>
                                        </p:cTn>
                                        <p:tgtEl>
                                          <p:spTgt spid="5124">
                                            <p:txEl>
                                              <p:pRg st="4" end="4"/>
                                            </p:txEl>
                                          </p:spTgt>
                                        </p:tgtEl>
                                        <p:attrNameLst>
                                          <p:attrName>style.visibility</p:attrName>
                                        </p:attrNameLst>
                                      </p:cBhvr>
                                      <p:to>
                                        <p:strVal val="visible"/>
                                      </p:to>
                                    </p:set>
                                    <p:animEffect transition="in" filter="fade">
                                      <p:cBhvr>
                                        <p:cTn id="23" dur="500"/>
                                        <p:tgtEl>
                                          <p:spTgt spid="5124">
                                            <p:txEl>
                                              <p:pRg st="4" end="4"/>
                                            </p:txEl>
                                          </p:spTgt>
                                        </p:tgtEl>
                                      </p:cBhvr>
                                    </p:animEffect>
                                  </p:childTnLst>
                                </p:cTn>
                              </p:par>
                              <p:par>
                                <p:cTn id="24" presetID="10" presetClass="entr" presetSubtype="0" fill="hold" grpId="0" nodeType="withEffect">
                                  <p:stCondLst>
                                    <p:cond delay="0"/>
                                  </p:stCondLst>
                                  <p:childTnLst>
                                    <p:set>
                                      <p:cBhvr>
                                        <p:cTn id="25" dur="1" fill="hold">
                                          <p:stCondLst>
                                            <p:cond delay="0"/>
                                          </p:stCondLst>
                                        </p:cTn>
                                        <p:tgtEl>
                                          <p:spTgt spid="5124">
                                            <p:txEl>
                                              <p:pRg st="5" end="5"/>
                                            </p:txEl>
                                          </p:spTgt>
                                        </p:tgtEl>
                                        <p:attrNameLst>
                                          <p:attrName>style.visibility</p:attrName>
                                        </p:attrNameLst>
                                      </p:cBhvr>
                                      <p:to>
                                        <p:strVal val="visible"/>
                                      </p:to>
                                    </p:set>
                                    <p:animEffect transition="in" filter="fade">
                                      <p:cBhvr>
                                        <p:cTn id="26" dur="500"/>
                                        <p:tgtEl>
                                          <p:spTgt spid="5124">
                                            <p:txEl>
                                              <p:pRg st="5" end="5"/>
                                            </p:txEl>
                                          </p:spTgt>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5124">
                                            <p:txEl>
                                              <p:pRg st="6" end="6"/>
                                            </p:txEl>
                                          </p:spTgt>
                                        </p:tgtEl>
                                        <p:attrNameLst>
                                          <p:attrName>style.visibility</p:attrName>
                                        </p:attrNameLst>
                                      </p:cBhvr>
                                      <p:to>
                                        <p:strVal val="visible"/>
                                      </p:to>
                                    </p:set>
                                    <p:animEffect transition="in" filter="fade">
                                      <p:cBhvr>
                                        <p:cTn id="31" dur="500"/>
                                        <p:tgtEl>
                                          <p:spTgt spid="5124">
                                            <p:txEl>
                                              <p:pRg st="6" end="6"/>
                                            </p:txEl>
                                          </p:spTgt>
                                        </p:tgtEl>
                                      </p:cBhvr>
                                    </p:animEffect>
                                  </p:childTnLst>
                                </p:cTn>
                              </p:par>
                              <p:par>
                                <p:cTn id="32" presetID="10" presetClass="entr" presetSubtype="0" fill="hold" grpId="0" nodeType="withEffect">
                                  <p:stCondLst>
                                    <p:cond delay="0"/>
                                  </p:stCondLst>
                                  <p:childTnLst>
                                    <p:set>
                                      <p:cBhvr>
                                        <p:cTn id="33" dur="1" fill="hold">
                                          <p:stCondLst>
                                            <p:cond delay="0"/>
                                          </p:stCondLst>
                                        </p:cTn>
                                        <p:tgtEl>
                                          <p:spTgt spid="5124">
                                            <p:txEl>
                                              <p:pRg st="7" end="7"/>
                                            </p:txEl>
                                          </p:spTgt>
                                        </p:tgtEl>
                                        <p:attrNameLst>
                                          <p:attrName>style.visibility</p:attrName>
                                        </p:attrNameLst>
                                      </p:cBhvr>
                                      <p:to>
                                        <p:strVal val="visible"/>
                                      </p:to>
                                    </p:set>
                                    <p:animEffect transition="in" filter="fade">
                                      <p:cBhvr>
                                        <p:cTn id="34" dur="500"/>
                                        <p:tgtEl>
                                          <p:spTgt spid="5124">
                                            <p:txEl>
                                              <p:pRg st="7" end="7"/>
                                            </p:txEl>
                                          </p:spTgt>
                                        </p:tgtEl>
                                      </p:cBhvr>
                                    </p:animEffect>
                                  </p:childTnLst>
                                </p:cTn>
                              </p:par>
                            </p:childTnLst>
                          </p:cTn>
                        </p:par>
                      </p:childTnLst>
                    </p:cTn>
                  </p:par>
                  <p:par>
                    <p:cTn id="35" fill="hold" nodeType="clickPar">
                      <p:stCondLst>
                        <p:cond delay="indefinite"/>
                      </p:stCondLst>
                      <p:childTnLst>
                        <p:par>
                          <p:cTn id="36" fill="hold" nodeType="withGroup">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5124">
                                            <p:txEl>
                                              <p:pRg st="8" end="8"/>
                                            </p:txEl>
                                          </p:spTgt>
                                        </p:tgtEl>
                                        <p:attrNameLst>
                                          <p:attrName>style.visibility</p:attrName>
                                        </p:attrNameLst>
                                      </p:cBhvr>
                                      <p:to>
                                        <p:strVal val="visible"/>
                                      </p:to>
                                    </p:set>
                                    <p:animEffect transition="in" filter="fade">
                                      <p:cBhvr>
                                        <p:cTn id="39" dur="500"/>
                                        <p:tgtEl>
                                          <p:spTgt spid="5124">
                                            <p:txEl>
                                              <p:pRg st="8" end="8"/>
                                            </p:txEl>
                                          </p:spTgt>
                                        </p:tgtEl>
                                      </p:cBhvr>
                                    </p:animEffect>
                                  </p:childTnLst>
                                </p:cTn>
                              </p:par>
                              <p:par>
                                <p:cTn id="40" presetID="10" presetClass="entr" presetSubtype="0" fill="hold" grpId="0" nodeType="withEffect">
                                  <p:stCondLst>
                                    <p:cond delay="0"/>
                                  </p:stCondLst>
                                  <p:childTnLst>
                                    <p:set>
                                      <p:cBhvr>
                                        <p:cTn id="41" dur="1" fill="hold">
                                          <p:stCondLst>
                                            <p:cond delay="0"/>
                                          </p:stCondLst>
                                        </p:cTn>
                                        <p:tgtEl>
                                          <p:spTgt spid="5124">
                                            <p:txEl>
                                              <p:pRg st="9" end="9"/>
                                            </p:txEl>
                                          </p:spTgt>
                                        </p:tgtEl>
                                        <p:attrNameLst>
                                          <p:attrName>style.visibility</p:attrName>
                                        </p:attrNameLst>
                                      </p:cBhvr>
                                      <p:to>
                                        <p:strVal val="visible"/>
                                      </p:to>
                                    </p:set>
                                    <p:animEffect transition="in" filter="fade">
                                      <p:cBhvr>
                                        <p:cTn id="42" dur="500"/>
                                        <p:tgtEl>
                                          <p:spTgt spid="5124">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C5BF1B82-1F34-439A-8441-1E86142026B8}" type="slidenum">
              <a:rPr lang="en-US" smtClean="0">
                <a:latin typeface="Arial" charset="0"/>
              </a:rPr>
              <a:pPr eaLnBrk="1" hangingPunct="1"/>
              <a:t>7</a:t>
            </a:fld>
            <a:endParaRPr lang="en-US" smtClean="0">
              <a:latin typeface="Arial" charset="0"/>
            </a:endParaRPr>
          </a:p>
        </p:txBody>
      </p:sp>
      <p:sp>
        <p:nvSpPr>
          <p:cNvPr id="68611" name="Rectangle 2"/>
          <p:cNvSpPr>
            <a:spLocks noGrp="1" noChangeArrowheads="1"/>
          </p:cNvSpPr>
          <p:nvPr>
            <p:ph type="title"/>
          </p:nvPr>
        </p:nvSpPr>
        <p:spPr/>
        <p:txBody>
          <a:bodyPr/>
          <a:lstStyle/>
          <a:p>
            <a:pPr eaLnBrk="1" hangingPunct="1"/>
            <a:r>
              <a:rPr lang="en-US" sz="4000" smtClean="0"/>
              <a:t>Political</a:t>
            </a:r>
          </a:p>
        </p:txBody>
      </p:sp>
      <p:sp>
        <p:nvSpPr>
          <p:cNvPr id="68612" name="Rectangle 3"/>
          <p:cNvSpPr>
            <a:spLocks noGrp="1" noChangeArrowheads="1"/>
          </p:cNvSpPr>
          <p:nvPr>
            <p:ph type="body" idx="1"/>
          </p:nvPr>
        </p:nvSpPr>
        <p:spPr/>
        <p:txBody>
          <a:bodyPr>
            <a:normAutofit lnSpcReduction="10000"/>
          </a:bodyPr>
          <a:lstStyle/>
          <a:p>
            <a:pPr eaLnBrk="1" hangingPunct="1">
              <a:lnSpc>
                <a:spcPct val="90000"/>
              </a:lnSpc>
            </a:pPr>
            <a:r>
              <a:rPr lang="en-US" smtClean="0"/>
              <a:t>Decision rights</a:t>
            </a:r>
          </a:p>
          <a:p>
            <a:pPr lvl="1" eaLnBrk="1" hangingPunct="1">
              <a:lnSpc>
                <a:spcPct val="90000"/>
              </a:lnSpc>
            </a:pPr>
            <a:r>
              <a:rPr lang="en-US" smtClean="0"/>
              <a:t>Societal-level (“law”)</a:t>
            </a:r>
          </a:p>
          <a:p>
            <a:pPr lvl="2" eaLnBrk="1" hangingPunct="1">
              <a:lnSpc>
                <a:spcPct val="90000"/>
              </a:lnSpc>
            </a:pPr>
            <a:r>
              <a:rPr lang="en-US" smtClean="0"/>
              <a:t>Intellectual Property</a:t>
            </a:r>
          </a:p>
          <a:p>
            <a:pPr lvl="2" eaLnBrk="1" hangingPunct="1">
              <a:lnSpc>
                <a:spcPct val="90000"/>
              </a:lnSpc>
            </a:pPr>
            <a:r>
              <a:rPr lang="en-US" smtClean="0"/>
              <a:t>Ownership</a:t>
            </a:r>
          </a:p>
          <a:p>
            <a:pPr lvl="3" eaLnBrk="1" hangingPunct="1">
              <a:lnSpc>
                <a:spcPct val="90000"/>
              </a:lnSpc>
            </a:pPr>
            <a:r>
              <a:rPr lang="en-US" smtClean="0"/>
              <a:t>Economic Control</a:t>
            </a:r>
          </a:p>
          <a:p>
            <a:pPr lvl="3" eaLnBrk="1" hangingPunct="1">
              <a:lnSpc>
                <a:spcPct val="90000"/>
              </a:lnSpc>
            </a:pPr>
            <a:r>
              <a:rPr lang="en-US" smtClean="0"/>
              <a:t>Social Control</a:t>
            </a:r>
          </a:p>
          <a:p>
            <a:pPr lvl="1" eaLnBrk="1" hangingPunct="1">
              <a:lnSpc>
                <a:spcPct val="90000"/>
              </a:lnSpc>
            </a:pPr>
            <a:r>
              <a:rPr lang="en-US" smtClean="0"/>
              <a:t>Organizational-level (“policy”)</a:t>
            </a:r>
          </a:p>
          <a:p>
            <a:pPr lvl="2" eaLnBrk="1" hangingPunct="1">
              <a:lnSpc>
                <a:spcPct val="90000"/>
              </a:lnSpc>
            </a:pPr>
            <a:r>
              <a:rPr lang="en-US" smtClean="0"/>
              <a:t>Empowerment</a:t>
            </a:r>
          </a:p>
          <a:p>
            <a:pPr lvl="2" eaLnBrk="1" hangingPunct="1">
              <a:lnSpc>
                <a:spcPct val="90000"/>
              </a:lnSpc>
            </a:pPr>
            <a:r>
              <a:rPr lang="en-US" smtClean="0"/>
              <a:t>Sclerosis (“</a:t>
            </a:r>
            <a:r>
              <a:rPr lang="en-US" i="1" smtClean="0"/>
              <a:t>what</a:t>
            </a:r>
            <a:r>
              <a:rPr lang="en-US" smtClean="0"/>
              <a:t> you know is outdated”)</a:t>
            </a:r>
          </a:p>
          <a:p>
            <a:pPr lvl="3" eaLnBrk="1" hangingPunct="1">
              <a:lnSpc>
                <a:spcPct val="90000"/>
              </a:lnSpc>
            </a:pPr>
            <a:r>
              <a:rPr lang="en-US" smtClean="0"/>
              <a:t>Lack of change (in decision-making) over time</a:t>
            </a:r>
          </a:p>
          <a:p>
            <a:pPr lvl="2" eaLnBrk="1" hangingPunct="1">
              <a:lnSpc>
                <a:spcPct val="90000"/>
              </a:lnSpc>
            </a:pPr>
            <a:r>
              <a:rPr lang="en-US" smtClean="0"/>
              <a:t>Cronyism (“</a:t>
            </a:r>
            <a:r>
              <a:rPr lang="en-US" i="1" smtClean="0"/>
              <a:t>who</a:t>
            </a:r>
            <a:r>
              <a:rPr lang="en-US" smtClean="0"/>
              <a:t> you know is most important”)</a:t>
            </a:r>
          </a:p>
          <a:p>
            <a:pPr lvl="3" eaLnBrk="1" hangingPunct="1">
              <a:lnSpc>
                <a:spcPct val="90000"/>
              </a:lnSpc>
            </a:pPr>
            <a:r>
              <a:rPr lang="en-US" smtClean="0"/>
              <a:t>Lack of meritocracy (in decision-making) over time</a:t>
            </a:r>
          </a:p>
        </p:txBody>
      </p:sp>
    </p:spTree>
    <p:extLst>
      <p:ext uri="{BB962C8B-B14F-4D97-AF65-F5344CB8AC3E}">
        <p14:creationId xmlns:p14="http://schemas.microsoft.com/office/powerpoint/2010/main" val="6204053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37463A98-9DC0-492D-96C5-62E90382A124}" type="slidenum">
              <a:rPr lang="en-US" smtClean="0">
                <a:latin typeface="Arial" charset="0"/>
              </a:rPr>
              <a:pPr eaLnBrk="1" hangingPunct="1"/>
              <a:t>8</a:t>
            </a:fld>
            <a:endParaRPr lang="en-US" smtClean="0">
              <a:latin typeface="Arial" charset="0"/>
            </a:endParaRPr>
          </a:p>
        </p:txBody>
      </p:sp>
      <p:sp>
        <p:nvSpPr>
          <p:cNvPr id="71683" name="Rectangle 2"/>
          <p:cNvSpPr>
            <a:spLocks noGrp="1" noChangeArrowheads="1"/>
          </p:cNvSpPr>
          <p:nvPr>
            <p:ph type="title"/>
          </p:nvPr>
        </p:nvSpPr>
        <p:spPr/>
        <p:txBody>
          <a:bodyPr/>
          <a:lstStyle/>
          <a:p>
            <a:pPr eaLnBrk="1" hangingPunct="1"/>
            <a:r>
              <a:rPr lang="en-US" sz="4000" smtClean="0"/>
              <a:t>Sociological (network)</a:t>
            </a:r>
          </a:p>
        </p:txBody>
      </p:sp>
      <p:sp>
        <p:nvSpPr>
          <p:cNvPr id="71684" name="Rectangle 3"/>
          <p:cNvSpPr>
            <a:spLocks noGrp="1" noChangeArrowheads="1"/>
          </p:cNvSpPr>
          <p:nvPr>
            <p:ph type="body" idx="1"/>
          </p:nvPr>
        </p:nvSpPr>
        <p:spPr/>
        <p:txBody>
          <a:bodyPr/>
          <a:lstStyle/>
          <a:p>
            <a:pPr eaLnBrk="1" hangingPunct="1">
              <a:lnSpc>
                <a:spcPct val="90000"/>
              </a:lnSpc>
            </a:pPr>
            <a:r>
              <a:rPr lang="en-US" smtClean="0"/>
              <a:t>Crowdsourcing</a:t>
            </a:r>
          </a:p>
          <a:p>
            <a:pPr eaLnBrk="1" hangingPunct="1">
              <a:lnSpc>
                <a:spcPct val="90000"/>
              </a:lnSpc>
            </a:pPr>
            <a:r>
              <a:rPr lang="en-US" smtClean="0"/>
              <a:t>“Wisdom” of Crowds</a:t>
            </a:r>
          </a:p>
          <a:p>
            <a:pPr eaLnBrk="1" hangingPunct="1">
              <a:lnSpc>
                <a:spcPct val="90000"/>
              </a:lnSpc>
            </a:pPr>
            <a:r>
              <a:rPr lang="en-US" smtClean="0"/>
              <a:t>TED Conference video?</a:t>
            </a:r>
          </a:p>
        </p:txBody>
      </p:sp>
    </p:spTree>
    <p:extLst>
      <p:ext uri="{BB962C8B-B14F-4D97-AF65-F5344CB8AC3E}">
        <p14:creationId xmlns:p14="http://schemas.microsoft.com/office/powerpoint/2010/main" val="355947802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Slide Number Placeholder 5"/>
          <p:cNvSpPr>
            <a:spLocks noGrp="1"/>
          </p:cNvSpPr>
          <p:nvPr>
            <p:ph type="sldNum" sz="quarter" idx="12"/>
          </p:nvPr>
        </p:nvSpPr>
        <p:spPr>
          <a:noFill/>
        </p:spPr>
        <p:txBody>
          <a:bodyPr/>
          <a:lstStyle>
            <a:lvl1pPr eaLnBrk="0" hangingPunct="0">
              <a:defRPr>
                <a:solidFill>
                  <a:schemeClr val="tx1"/>
                </a:solidFill>
                <a:latin typeface="Verdana" pitchFamily="34" charset="0"/>
              </a:defRPr>
            </a:lvl1pPr>
            <a:lvl2pPr marL="742950" indent="-285750" eaLnBrk="0" hangingPunct="0">
              <a:defRPr>
                <a:solidFill>
                  <a:schemeClr val="tx1"/>
                </a:solidFill>
                <a:latin typeface="Verdana" pitchFamily="34" charset="0"/>
              </a:defRPr>
            </a:lvl2pPr>
            <a:lvl3pPr marL="1143000" indent="-228600" eaLnBrk="0" hangingPunct="0">
              <a:defRPr>
                <a:solidFill>
                  <a:schemeClr val="tx1"/>
                </a:solidFill>
                <a:latin typeface="Verdana" pitchFamily="34" charset="0"/>
              </a:defRPr>
            </a:lvl3pPr>
            <a:lvl4pPr marL="1600200" indent="-228600" eaLnBrk="0" hangingPunct="0">
              <a:defRPr>
                <a:solidFill>
                  <a:schemeClr val="tx1"/>
                </a:solidFill>
                <a:latin typeface="Verdana" pitchFamily="34" charset="0"/>
              </a:defRPr>
            </a:lvl4pPr>
            <a:lvl5pPr marL="2057400" indent="-228600" eaLnBrk="0" hangingPunct="0">
              <a:defRPr>
                <a:solidFill>
                  <a:schemeClr val="tx1"/>
                </a:solidFill>
                <a:latin typeface="Verdana" pitchFamily="34" charset="0"/>
              </a:defRPr>
            </a:lvl5pPr>
            <a:lvl6pPr marL="2514600" indent="-228600" eaLnBrk="0" fontAlgn="base" hangingPunct="0">
              <a:spcBef>
                <a:spcPct val="0"/>
              </a:spcBef>
              <a:spcAft>
                <a:spcPct val="0"/>
              </a:spcAft>
              <a:defRPr>
                <a:solidFill>
                  <a:schemeClr val="tx1"/>
                </a:solidFill>
                <a:latin typeface="Verdana" pitchFamily="34" charset="0"/>
              </a:defRPr>
            </a:lvl6pPr>
            <a:lvl7pPr marL="2971800" indent="-228600" eaLnBrk="0" fontAlgn="base" hangingPunct="0">
              <a:spcBef>
                <a:spcPct val="0"/>
              </a:spcBef>
              <a:spcAft>
                <a:spcPct val="0"/>
              </a:spcAft>
              <a:defRPr>
                <a:solidFill>
                  <a:schemeClr val="tx1"/>
                </a:solidFill>
                <a:latin typeface="Verdana" pitchFamily="34" charset="0"/>
              </a:defRPr>
            </a:lvl7pPr>
            <a:lvl8pPr marL="3429000" indent="-228600" eaLnBrk="0" fontAlgn="base" hangingPunct="0">
              <a:spcBef>
                <a:spcPct val="0"/>
              </a:spcBef>
              <a:spcAft>
                <a:spcPct val="0"/>
              </a:spcAft>
              <a:defRPr>
                <a:solidFill>
                  <a:schemeClr val="tx1"/>
                </a:solidFill>
                <a:latin typeface="Verdana" pitchFamily="34" charset="0"/>
              </a:defRPr>
            </a:lvl8pPr>
            <a:lvl9pPr marL="3886200" indent="-228600" eaLnBrk="0" fontAlgn="base" hangingPunct="0">
              <a:spcBef>
                <a:spcPct val="0"/>
              </a:spcBef>
              <a:spcAft>
                <a:spcPct val="0"/>
              </a:spcAft>
              <a:defRPr>
                <a:solidFill>
                  <a:schemeClr val="tx1"/>
                </a:solidFill>
                <a:latin typeface="Verdana" pitchFamily="34" charset="0"/>
              </a:defRPr>
            </a:lvl9pPr>
          </a:lstStyle>
          <a:p>
            <a:pPr eaLnBrk="1" hangingPunct="1"/>
            <a:fld id="{455AFD11-2252-4BB3-BCD3-BCFA1933BED4}" type="slidenum">
              <a:rPr lang="en-US" smtClean="0">
                <a:latin typeface="Arial" charset="0"/>
              </a:rPr>
              <a:pPr eaLnBrk="1" hangingPunct="1"/>
              <a:t>9</a:t>
            </a:fld>
            <a:endParaRPr lang="en-US" smtClean="0">
              <a:latin typeface="Arial" charset="0"/>
            </a:endParaRPr>
          </a:p>
        </p:txBody>
      </p:sp>
      <p:sp>
        <p:nvSpPr>
          <p:cNvPr id="69635" name="Rectangle 2"/>
          <p:cNvSpPr>
            <a:spLocks noGrp="1" noChangeArrowheads="1"/>
          </p:cNvSpPr>
          <p:nvPr>
            <p:ph type="title"/>
          </p:nvPr>
        </p:nvSpPr>
        <p:spPr/>
        <p:txBody>
          <a:bodyPr/>
          <a:lstStyle/>
          <a:p>
            <a:pPr eaLnBrk="1" hangingPunct="1"/>
            <a:r>
              <a:rPr lang="en-US" sz="4000" smtClean="0"/>
              <a:t>Legal</a:t>
            </a:r>
          </a:p>
        </p:txBody>
      </p:sp>
      <p:sp>
        <p:nvSpPr>
          <p:cNvPr id="69636" name="Rectangle 3"/>
          <p:cNvSpPr>
            <a:spLocks noGrp="1" noChangeArrowheads="1"/>
          </p:cNvSpPr>
          <p:nvPr>
            <p:ph type="body" idx="1"/>
          </p:nvPr>
        </p:nvSpPr>
        <p:spPr/>
        <p:txBody>
          <a:bodyPr/>
          <a:lstStyle/>
          <a:p>
            <a:pPr eaLnBrk="1" hangingPunct="1">
              <a:lnSpc>
                <a:spcPct val="90000"/>
              </a:lnSpc>
            </a:pPr>
            <a:r>
              <a:rPr lang="en-US" smtClean="0"/>
              <a:t>Logical Fallacies</a:t>
            </a:r>
          </a:p>
          <a:p>
            <a:pPr lvl="1" eaLnBrk="1" hangingPunct="1">
              <a:lnSpc>
                <a:spcPct val="90000"/>
              </a:lnSpc>
            </a:pPr>
            <a:r>
              <a:rPr lang="en-US" smtClean="0"/>
              <a:t>Logic2.ppt</a:t>
            </a:r>
          </a:p>
          <a:p>
            <a:pPr eaLnBrk="1" hangingPunct="1">
              <a:lnSpc>
                <a:spcPct val="90000"/>
              </a:lnSpc>
            </a:pPr>
            <a:endParaRPr lang="en-US" smtClean="0"/>
          </a:p>
        </p:txBody>
      </p:sp>
    </p:spTree>
    <p:extLst>
      <p:ext uri="{BB962C8B-B14F-4D97-AF65-F5344CB8AC3E}">
        <p14:creationId xmlns:p14="http://schemas.microsoft.com/office/powerpoint/2010/main" val="1398241727"/>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362</Words>
  <Application>Microsoft Office PowerPoint</Application>
  <PresentationFormat>On-screen Show (4:3)</PresentationFormat>
  <Paragraphs>69</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A Multi-disciplinary Perspective on Decision-making and Creativity:</vt:lpstr>
      <vt:lpstr>8 - Sociological</vt:lpstr>
      <vt:lpstr>Anthropological</vt:lpstr>
      <vt:lpstr>SFVSC T-shirt</vt:lpstr>
      <vt:lpstr>Student Success: Culture—Surface Attributes</vt:lpstr>
      <vt:lpstr>Student Success: Culture—Sub-Surface Attributes</vt:lpstr>
      <vt:lpstr>Political</vt:lpstr>
      <vt:lpstr>Sociological (network)</vt:lpstr>
      <vt:lpstr>Legal</vt:lpstr>
    </vt:vector>
  </TitlesOfParts>
  <Company>CSU Northridge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Multi-disciplinary Perspective on Decision-making and Creativity:</dc:title>
  <dc:creator>Smith, Wayne W</dc:creator>
  <cp:lastModifiedBy>Smith, Wayne W</cp:lastModifiedBy>
  <cp:revision>4</cp:revision>
  <dcterms:created xsi:type="dcterms:W3CDTF">2013-05-23T23:52:59Z</dcterms:created>
  <dcterms:modified xsi:type="dcterms:W3CDTF">2013-05-24T00:16:50Z</dcterms:modified>
</cp:coreProperties>
</file>