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4C881-B99B-4A5A-B16D-5C616094F7B2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62CBC-F632-4F3A-BB5C-71541DFE7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31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685824" indent="-263778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055113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477159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1899204" indent="-211023" defTabSz="904174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321249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743295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165340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587386" indent="-211023" defTabSz="90417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B463403-9667-4A61-A61A-273B75A35292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7412"/>
          </a:xfrm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94" y="4342938"/>
            <a:ext cx="5487013" cy="4114588"/>
          </a:xfrm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57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7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52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80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25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11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0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3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98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8DB38-C373-4796-AD6B-010587513516}" type="datetimeFigureOut">
              <a:rPr lang="en-US" smtClean="0"/>
              <a:t>5/23/2013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CE788-E5D1-4667-80EC-1D59D49570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6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793233-B7F3-4543-A10B-703AE616148C}" type="slidenum">
              <a:rPr lang="en-US" smtClean="0">
                <a:latin typeface="Arial" charset="0"/>
              </a:rPr>
              <a:pPr eaLnBrk="1" hangingPunct="1"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sz="4000" b="1" smtClean="0"/>
              <a:t>A Multi-disciplinary Perspective on Decision-making and Creativity:</a:t>
            </a:r>
            <a:endParaRPr lang="en-US" sz="3200" b="1" smtClean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sz="2800" smtClean="0"/>
              <a:t>CSU Northridge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9600" y="2590800"/>
            <a:ext cx="77724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Lucida Sans Unicode" pitchFamily="34" charset="0"/>
              </a:rPr>
              <a:t>Using the Diversity of Truth-seeking and Sense-making to Advantage in Organizational Contexts</a:t>
            </a:r>
          </a:p>
        </p:txBody>
      </p:sp>
      <p:sp>
        <p:nvSpPr>
          <p:cNvPr id="205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245225"/>
            <a:ext cx="3429000" cy="476250"/>
          </a:xfrm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i="1" smtClean="0">
                <a:latin typeface="Arial" charset="0"/>
              </a:rPr>
              <a:t>Updated</a:t>
            </a:r>
            <a:r>
              <a:rPr lang="en-US" smtClean="0">
                <a:latin typeface="Arial" charset="0"/>
              </a:rPr>
              <a:t>: </a:t>
            </a:r>
            <a:fld id="{B2A203D0-9796-4967-AA04-3F248F0D21BF}" type="datetime2">
              <a:rPr lang="en-US" smtClean="0">
                <a:latin typeface="Arial" charset="0"/>
              </a:rPr>
              <a:pPr eaLnBrk="1" hangingPunct="1"/>
              <a:t>Thursday, May 23, 2013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1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0D1F511-9CDF-4587-9E3A-129130998FBA}" type="slidenum">
              <a:rPr lang="en-US" smtClean="0">
                <a:latin typeface="Arial" charset="0"/>
              </a:rPr>
              <a:pPr eaLnBrk="1" hangingPunct="1"/>
              <a:t>10</a:t>
            </a:fld>
            <a:endParaRPr lang="en-US" smtClean="0">
              <a:latin typeface="Arial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Attribution Theory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Our successes are largely due to our performance, but our failures are largely due to the performance (or lack of performance) of someone else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this called the “fundamental attribution error”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In negotiation, “our side” is rational, and the “other side” is other-than-rational.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most honest thing one can say is that even with perfect information, proper analysis, and precise results, we can’t always explain causes (argh!)</a:t>
            </a:r>
          </a:p>
        </p:txBody>
      </p:sp>
    </p:spTree>
    <p:extLst>
      <p:ext uri="{BB962C8B-B14F-4D97-AF65-F5344CB8AC3E}">
        <p14:creationId xmlns:p14="http://schemas.microsoft.com/office/powerpoint/2010/main" val="117942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30FE901-05E1-4611-B603-4BABEEED08F9}" type="slidenum">
              <a:rPr lang="en-US" smtClean="0">
                <a:latin typeface="Arial" charset="0"/>
              </a:rPr>
              <a:pPr eaLnBrk="1" hangingPunct="1"/>
              <a:t>11</a:t>
            </a:fld>
            <a:endParaRPr lang="en-US" smtClean="0">
              <a:latin typeface="Arial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Debiasing Methods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Faulty judges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Perfectible individuals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Warn of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Describe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Provide personalized feedback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Train extensively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Incorrigible individuals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Replace them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Recalibrate their responses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Plan on error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1747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E6FADBF-63C9-4495-ABA5-FEA4201416D8}" type="slidenum">
              <a:rPr lang="en-US" smtClean="0">
                <a:latin typeface="Arial" charset="0"/>
              </a:rPr>
              <a:pPr eaLnBrk="1" hangingPunct="1"/>
              <a:t>12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Debiasing Methods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Faulty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Unfair tasks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Raise Stakes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Clarify Instructions/stimuli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Discourage second-guessing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Use better response modes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Ask fewer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Misunderstood tasks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Demonstrate alternative goal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Demonstrate semantic disagreement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Demonstrate impossibility of task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Demonstrate overlooked distinctions</a:t>
            </a:r>
          </a:p>
        </p:txBody>
      </p:sp>
    </p:spTree>
    <p:extLst>
      <p:ext uri="{BB962C8B-B14F-4D97-AF65-F5344CB8AC3E}">
        <p14:creationId xmlns:p14="http://schemas.microsoft.com/office/powerpoint/2010/main" val="147170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8E12FC7-A84B-4A74-80AD-21A2483A90A4}" type="slidenum">
              <a:rPr lang="en-US" smtClean="0">
                <a:latin typeface="Arial" charset="0"/>
              </a:rPr>
              <a:pPr eaLnBrk="1" hangingPunct="1"/>
              <a:t>13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Debiasing Methods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i="1" smtClean="0"/>
              <a:t>Mismatch between task and judges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Restructuring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Make knowledge explicit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Search for discrepant information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Decompose problem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Consider alternative formulations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Offer alternative formulations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Education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Rely on substantive experts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Educate from childhood</a:t>
            </a:r>
          </a:p>
        </p:txBody>
      </p:sp>
    </p:spTree>
    <p:extLst>
      <p:ext uri="{BB962C8B-B14F-4D97-AF65-F5344CB8AC3E}">
        <p14:creationId xmlns:p14="http://schemas.microsoft.com/office/powerpoint/2010/main" val="283114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4 – Psychology</a:t>
            </a:r>
            <a:endParaRPr lang="en-US" dirty="0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891E0F4-E2DB-4DBC-9577-FA685BB3B053}" type="slidenum">
              <a:rPr lang="en-US" smtClean="0">
                <a:latin typeface="Arial" charset="0"/>
              </a:rPr>
              <a:pPr eaLnBrk="1" hangingPunct="1"/>
              <a:t>2</a:t>
            </a:fld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70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A9B6C84-1650-4063-A1BD-4CC1944AD7A1}" type="slidenum">
              <a:rPr lang="en-US" smtClean="0">
                <a:latin typeface="Arial" charset="0"/>
              </a:rPr>
              <a:pPr eaLnBrk="1" hangingPunct="1"/>
              <a:t>3</a:t>
            </a:fld>
            <a:endParaRPr lang="en-US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Typically, genetic (nature)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Personality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Typically, cultural (nurture)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Attitude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Effective &amp; affective moods/comportment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Functionalism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reason behind our thoughts/actions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Behaviorism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Typically, outward and explicit motivation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0324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6296CDA9-BD0D-44DE-954D-C2D9D832BFF6}" type="slidenum">
              <a:rPr lang="en-US" smtClean="0">
                <a:latin typeface="Arial" charset="0"/>
              </a:rPr>
              <a:pPr eaLnBrk="1" hangingPunct="1"/>
              <a:t>4</a:t>
            </a:fld>
            <a:endParaRPr lang="en-US" smtClean="0">
              <a:latin typeface="Arial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State vs. Status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State (e.g., mood)--Internal states reflecting external reality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Status (e.g., institutions)--External reality reflecting internal state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Heuristics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Feedback, cause and effect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Learning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Individual Learning (very tough)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Organizational Learning (very, very tough)</a:t>
            </a:r>
          </a:p>
        </p:txBody>
      </p:sp>
    </p:spTree>
    <p:extLst>
      <p:ext uri="{BB962C8B-B14F-4D97-AF65-F5344CB8AC3E}">
        <p14:creationId xmlns:p14="http://schemas.microsoft.com/office/powerpoint/2010/main" val="2973715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A70EB21-B280-41F1-8B39-DFE3AB323B99}" type="slidenum">
              <a:rPr lang="en-US" smtClean="0">
                <a:latin typeface="Arial" charset="0"/>
              </a:rPr>
              <a:pPr eaLnBrk="1" hangingPunct="1"/>
              <a:t>5</a:t>
            </a:fld>
            <a:endParaRPr lang="en-US" smtClean="0">
              <a:latin typeface="Arial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How our brains work in practice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Working memory vs. Long-term Memory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Similarities, References, Patterns, Motifs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Emotions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Our decision-making is reduced if our feelings deteriorate, but our decision-making is less rational if we let our feelings dominate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“Irrationality”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“influence of want” can cloud the “requirement of need”</a:t>
            </a:r>
          </a:p>
        </p:txBody>
      </p:sp>
    </p:spTree>
    <p:extLst>
      <p:ext uri="{BB962C8B-B14F-4D97-AF65-F5344CB8AC3E}">
        <p14:creationId xmlns:p14="http://schemas.microsoft.com/office/powerpoint/2010/main" val="959713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BFEA4121-71DD-4D53-9034-027C41DC0E94}" type="slidenum">
              <a:rPr lang="en-US" smtClean="0">
                <a:latin typeface="Arial" charset="0"/>
              </a:rPr>
              <a:pPr eaLnBrk="1" hangingPunct="1"/>
              <a:t>6</a:t>
            </a:fld>
            <a:endParaRPr lang="en-US" smtClean="0">
              <a:latin typeface="Arial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Judgmental Biases (HBR article)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addition to using multiple perspectives, here are some other pathologies and strategies to address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97383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0504D357-85F5-439E-94EE-771FF6A7F4E6}" type="slidenum">
              <a:rPr lang="en-US" smtClean="0">
                <a:latin typeface="Arial" charset="0"/>
              </a:rPr>
              <a:pPr eaLnBrk="1" hangingPunct="1"/>
              <a:t>7</a:t>
            </a:fld>
            <a:endParaRPr lang="en-US" smtClean="0">
              <a:latin typeface="Arial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Selective Perception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Strive for objectivity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Impression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Play devil’s advocate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Presentation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Design problem well ahead of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Consider best- and worse-case scenarios</a:t>
            </a:r>
          </a:p>
        </p:txBody>
      </p:sp>
    </p:spTree>
    <p:extLst>
      <p:ext uri="{BB962C8B-B14F-4D97-AF65-F5344CB8AC3E}">
        <p14:creationId xmlns:p14="http://schemas.microsoft.com/office/powerpoint/2010/main" val="586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312ECA5-443B-4085-9396-38F1F1222D7F}" type="slidenum">
              <a:rPr lang="en-US" smtClean="0">
                <a:latin typeface="Arial" charset="0"/>
              </a:rPr>
              <a:pPr eaLnBrk="1" hangingPunct="1"/>
              <a:t>8</a:t>
            </a:fld>
            <a:endParaRPr lang="en-US" smtClean="0">
              <a:latin typeface="Arial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Framing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Strive for neutrality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See problem as others see it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Escalation of Commitment Effect (aka “Sunk Cost”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Share responsibility with others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Revisit why we are committed to this goal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Categorization Effect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Examine assumptions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Use only hard facts, understand randomness</a:t>
            </a:r>
          </a:p>
        </p:txBody>
      </p:sp>
    </p:spTree>
    <p:extLst>
      <p:ext uri="{BB962C8B-B14F-4D97-AF65-F5344CB8AC3E}">
        <p14:creationId xmlns:p14="http://schemas.microsoft.com/office/powerpoint/2010/main" val="103122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E757528E-4CAD-432E-9DF8-156BC3117C60}" type="slidenum">
              <a:rPr lang="en-US" smtClean="0">
                <a:latin typeface="Arial" charset="0"/>
              </a:rPr>
              <a:pPr eaLnBrk="1" hangingPunct="1"/>
              <a:t>9</a:t>
            </a:fld>
            <a:endParaRPr lang="en-US" smtClean="0">
              <a:latin typeface="Arial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Psychological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“Weighted”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faced with a situation of </a:t>
            </a:r>
            <a:r>
              <a:rPr lang="en-US" u="sng" smtClean="0"/>
              <a:t>loss</a:t>
            </a:r>
            <a:r>
              <a:rPr lang="en-US" smtClean="0"/>
              <a:t>, we tend to </a:t>
            </a:r>
            <a:r>
              <a:rPr lang="en-US" i="1" smtClean="0"/>
              <a:t>seek</a:t>
            </a:r>
            <a:r>
              <a:rPr lang="en-US" smtClean="0"/>
              <a:t> risk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When faced with a situation of </a:t>
            </a:r>
            <a:r>
              <a:rPr lang="en-US" u="sng" smtClean="0"/>
              <a:t>gain</a:t>
            </a:r>
            <a:r>
              <a:rPr lang="en-US" smtClean="0"/>
              <a:t>, we tend to </a:t>
            </a:r>
            <a:r>
              <a:rPr lang="en-US" i="1" smtClean="0"/>
              <a:t>avoid</a:t>
            </a:r>
            <a:r>
              <a:rPr lang="en-US" smtClean="0"/>
              <a:t> risk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“Valued” Risks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 assign more value to the possibility of avoiding loss (or pain) than on the acceptance of a sure loss (or pain).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Examples (individual/org./society)</a:t>
            </a:r>
          </a:p>
        </p:txBody>
      </p:sp>
    </p:spTree>
    <p:extLst>
      <p:ext uri="{BB962C8B-B14F-4D97-AF65-F5344CB8AC3E}">
        <p14:creationId xmlns:p14="http://schemas.microsoft.com/office/powerpoint/2010/main" val="2599479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526</Words>
  <Application>Microsoft Office PowerPoint</Application>
  <PresentationFormat>On-screen Show (4:3)</PresentationFormat>
  <Paragraphs>122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 Multi-disciplinary Perspective on Decision-making and Creativity:</vt:lpstr>
      <vt:lpstr>4 – Psychology</vt:lpstr>
      <vt:lpstr>Psychological</vt:lpstr>
      <vt:lpstr>Psychological</vt:lpstr>
      <vt:lpstr>Psychological</vt:lpstr>
      <vt:lpstr>Psychological</vt:lpstr>
      <vt:lpstr>Psychological</vt:lpstr>
      <vt:lpstr>Psychological</vt:lpstr>
      <vt:lpstr>Psychological</vt:lpstr>
      <vt:lpstr>Psychological</vt:lpstr>
      <vt:lpstr>Debiasing Methods</vt:lpstr>
      <vt:lpstr>Debiasing Methods</vt:lpstr>
      <vt:lpstr>Debiasing Methods</vt:lpstr>
    </vt:vector>
  </TitlesOfParts>
  <Company>CSU Northridge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Multi-disciplinary Perspective on Decision-making and Creativity:</dc:title>
  <dc:creator>Smith, Wayne W</dc:creator>
  <cp:lastModifiedBy>Smith, Wayne W</cp:lastModifiedBy>
  <cp:revision>2</cp:revision>
  <dcterms:created xsi:type="dcterms:W3CDTF">2013-05-23T23:50:51Z</dcterms:created>
  <dcterms:modified xsi:type="dcterms:W3CDTF">2013-05-24T00:03:52Z</dcterms:modified>
</cp:coreProperties>
</file>