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84" r:id="rId16"/>
    <p:sldId id="285" r:id="rId17"/>
    <p:sldId id="286" r:id="rId18"/>
    <p:sldId id="287" r:id="rId19"/>
    <p:sldId id="270" r:id="rId20"/>
    <p:sldId id="271" r:id="rId21"/>
    <p:sldId id="272" r:id="rId22"/>
    <p:sldId id="273" r:id="rId23"/>
    <p:sldId id="274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184F-2972-4B90-8FB0-F89ECC268503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399A-2586-484C-8CB1-6878622B8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24" indent="-263778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13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59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204" indent="-211023" defTabSz="90417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49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95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40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86" indent="-211023" defTabSz="9041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463403-9667-4A61-A61A-273B75A35292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8"/>
            <a:ext cx="5487013" cy="4114588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9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7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8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5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3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7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A03A-5131-44AC-A0EF-F08E7CCC6BA2}" type="datetimeFigureOut">
              <a:rPr lang="en-US" smtClean="0"/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6E0B-8BA5-4CE9-9EC3-AEA52E60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8793233-B7F3-4543-A10B-703AE616148C}" type="slidenum">
              <a:rPr lang="en-US" smtClean="0">
                <a:latin typeface="Arial" charset="0"/>
              </a:rPr>
              <a:pPr eaLnBrk="1" hangingPunct="1"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000" b="1" smtClean="0"/>
              <a:t>A Multi-disciplinary Perspective on Decision-making and Creativity:</a:t>
            </a:r>
            <a:endParaRPr lang="en-US" sz="3200" b="1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800" smtClean="0"/>
              <a:t>CSU Northridge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09600" y="2590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>
                <a:solidFill>
                  <a:schemeClr val="tx2"/>
                </a:solidFill>
                <a:latin typeface="Lucida Sans Unicode" pitchFamily="34" charset="0"/>
              </a:rPr>
              <a:t>Using the Diversity of Truth-seeking and Sense-making to Advantage in Organizational Contexts</a:t>
            </a:r>
          </a:p>
        </p:txBody>
      </p:sp>
      <p:sp>
        <p:nvSpPr>
          <p:cNvPr id="205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i="1" smtClean="0">
                <a:latin typeface="Arial" charset="0"/>
              </a:rPr>
              <a:t>Updated</a:t>
            </a:r>
            <a:r>
              <a:rPr lang="en-US" smtClean="0">
                <a:latin typeface="Arial" charset="0"/>
              </a:rPr>
              <a:t>: </a:t>
            </a:r>
            <a:fld id="{B2A203D0-9796-4967-AA04-3F248F0D21BF}" type="datetime2">
              <a:rPr lang="en-US" smtClean="0">
                <a:latin typeface="Arial" charset="0"/>
              </a:rPr>
              <a:pPr eaLnBrk="1" hangingPunct="1"/>
              <a:t>Wednesday, August 28, 2013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2EAE658-8EEE-41CE-B1EE-19CB7AD478AE}" type="slidenum">
              <a:rPr lang="en-US" smtClean="0">
                <a:latin typeface="Arial" charset="0"/>
              </a:rPr>
              <a:pPr eaLnBrk="1" hangingPunct="1"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“Other than Rational” </a:t>
            </a:r>
            <a:r>
              <a:rPr lang="en-US" sz="2800" smtClean="0"/>
              <a:t>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“Bounded Rationality” (Herb Simon)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“satisficing”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Prospect Theory (Kahneman/Taversky)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We weigh gains and losses differently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Sometimes we are “risk-adverse”; sometimes we are “risk-seeking”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“Behavioral Economics”/“Behavioral Finance”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Theories, models, and frameworks that explain/predict how humans make less-than maximal/optimal decisions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Expert Judgments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Strategy, Heuristics, Anchoring/Adjustment</a:t>
            </a:r>
          </a:p>
        </p:txBody>
      </p:sp>
    </p:spTree>
    <p:extLst>
      <p:ext uri="{BB962C8B-B14F-4D97-AF65-F5344CB8AC3E}">
        <p14:creationId xmlns:p14="http://schemas.microsoft.com/office/powerpoint/2010/main" val="22097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C4F621B-BBF8-427C-87A6-9A4743C1D1D2}" type="slidenum">
              <a:rPr lang="en-US" smtClean="0">
                <a:latin typeface="Arial" charset="0"/>
              </a:rPr>
              <a:pPr eaLnBrk="1" hangingPunct="1"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“Other than Rational” </a:t>
            </a:r>
            <a:r>
              <a:rPr lang="en-US" sz="2800" smtClean="0"/>
              <a:t>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Cognitive Neuroscience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The brain is a neural network and operates most decidedly in a non-linear manner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Intuition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We actually decide first, then analyze/justify 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Reasoning from Analogy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Emphasize similaries, but emphasize differences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Sensemaking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 unilateral decision-making; it’s “shared cognition”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Stories and Scenarios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Sometimes, this is all we have</a:t>
            </a:r>
          </a:p>
        </p:txBody>
      </p:sp>
    </p:spTree>
    <p:extLst>
      <p:ext uri="{BB962C8B-B14F-4D97-AF65-F5344CB8AC3E}">
        <p14:creationId xmlns:p14="http://schemas.microsoft.com/office/powerpoint/2010/main" val="3372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09E1BB3-641B-436F-B31D-93943D85E05B}" type="slidenum">
              <a:rPr lang="en-US" smtClean="0">
                <a:latin typeface="Arial" charset="0"/>
              </a:rPr>
              <a:pPr eaLnBrk="1" hangingPunct="1"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Decision Making and Creativity (in a Management Context)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You’ve all had a bunch of classes now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Here’s our focus for this course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DM&amp;C and Leadership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DM&amp;C and Ethics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DM&amp;C and Strategy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DM&amp;C and Communication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DM&amp;C and Teams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DM&amp;C and Risks</a:t>
            </a:r>
          </a:p>
        </p:txBody>
      </p:sp>
    </p:spTree>
    <p:extLst>
      <p:ext uri="{BB962C8B-B14F-4D97-AF65-F5344CB8AC3E}">
        <p14:creationId xmlns:p14="http://schemas.microsoft.com/office/powerpoint/2010/main" val="103225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45815D01-BFEC-455A-87B2-C9F91038DBFE}" type="slidenum">
              <a:rPr lang="en-US" smtClean="0">
                <a:latin typeface="Arial" charset="0"/>
              </a:rPr>
              <a:pPr eaLnBrk="1" hangingPunct="1"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Creativity?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Formal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“The generation of novel ideas that may meet perceived needs or respond to opportunities for the Organization”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Requires 1), unique techniques, 2), observe needs/opportunities, and 3), evaluate the desired impact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Obviously, creativity needs to be…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Legal, Ethical, Value-focused</a:t>
            </a:r>
          </a:p>
        </p:txBody>
      </p:sp>
    </p:spTree>
    <p:extLst>
      <p:ext uri="{BB962C8B-B14F-4D97-AF65-F5344CB8AC3E}">
        <p14:creationId xmlns:p14="http://schemas.microsoft.com/office/powerpoint/2010/main" val="36957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RedBox Video Vending</a:t>
            </a:r>
            <a:endParaRPr lang="en-US" smtClean="0"/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RedBox Video Vending</a:t>
            </a:r>
            <a:endParaRPr lang="en-US" smtClean="0"/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6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00_0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4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Body Shop - wide</a:t>
            </a:r>
          </a:p>
        </p:txBody>
      </p:sp>
    </p:spTree>
    <p:extLst>
      <p:ext uri="{BB962C8B-B14F-4D97-AF65-F5344CB8AC3E}">
        <p14:creationId xmlns:p14="http://schemas.microsoft.com/office/powerpoint/2010/main" val="15312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Body Shop – up close 1</a:t>
            </a:r>
            <a:endParaRPr lang="en-US" smtClean="0"/>
          </a:p>
        </p:txBody>
      </p:sp>
      <p:pic>
        <p:nvPicPr>
          <p:cNvPr id="33795" name="Picture 4" descr="100_0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Body Shop – up close 2</a:t>
            </a:r>
            <a:endParaRPr lang="en-US" smtClean="0"/>
          </a:p>
        </p:txBody>
      </p:sp>
      <p:pic>
        <p:nvPicPr>
          <p:cNvPr id="34819" name="Picture 4" descr="100_0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743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2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100_0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4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CSUN Walking Bridges</a:t>
            </a:r>
          </a:p>
        </p:txBody>
      </p:sp>
    </p:spTree>
    <p:extLst>
      <p:ext uri="{BB962C8B-B14F-4D97-AF65-F5344CB8AC3E}">
        <p14:creationId xmlns:p14="http://schemas.microsoft.com/office/powerpoint/2010/main" val="34954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2 – Definitions </a:t>
            </a:r>
            <a:r>
              <a:rPr lang="en-US" dirty="0" smtClean="0"/>
              <a:t>and Examples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3C293EE-0D14-455C-8E8C-58374FF5AECB}" type="slidenum">
              <a:rPr lang="en-US" smtClean="0">
                <a:latin typeface="Arial" charset="0"/>
              </a:rPr>
              <a:pPr eaLnBrk="1" hangingPunct="1"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100_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4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CSUN Walking Bridges 2</a:t>
            </a:r>
          </a:p>
        </p:txBody>
      </p:sp>
    </p:spTree>
    <p:extLst>
      <p:ext uri="{BB962C8B-B14F-4D97-AF65-F5344CB8AC3E}">
        <p14:creationId xmlns:p14="http://schemas.microsoft.com/office/powerpoint/2010/main" val="347542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Gas pump hose joint</a:t>
            </a:r>
            <a:endParaRPr lang="en-US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324802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Gas pump hose joint</a:t>
            </a:r>
            <a:endParaRPr lang="en-US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9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RedBox Video Vending</a:t>
            </a:r>
            <a:endParaRPr lang="en-US" smtClean="0"/>
          </a:p>
        </p:txBody>
      </p:sp>
      <p:pic>
        <p:nvPicPr>
          <p:cNvPr id="29699" name="Picture 4" descr="100_0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334D33-3814-443F-B87F-843B8820B46E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Management Decision-making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89075" y="3886200"/>
            <a:ext cx="5943600" cy="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477963" y="3987800"/>
            <a:ext cx="1233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objective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6086475" y="3987800"/>
            <a:ext cx="136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subjective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55738" y="2400300"/>
            <a:ext cx="0" cy="297180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32675" y="2400300"/>
            <a:ext cx="0" cy="297180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3450" y="1938338"/>
            <a:ext cx="1219200" cy="369887"/>
          </a:xfrm>
          <a:prstGeom prst="rect">
            <a:avLst/>
          </a:prstGeom>
          <a:noFill/>
          <a:ln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Modeling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67513" y="1960563"/>
            <a:ext cx="1314450" cy="369887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Judgment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1275" y="3454400"/>
            <a:ext cx="1406525" cy="368300"/>
          </a:xfrm>
          <a:prstGeom prst="rect">
            <a:avLst/>
          </a:prstGeom>
          <a:noFill/>
          <a:ln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Probability</a:t>
            </a:r>
          </a:p>
        </p:txBody>
      </p:sp>
      <p:sp>
        <p:nvSpPr>
          <p:cNvPr id="37904" name="TextBox 8"/>
          <p:cNvSpPr txBox="1">
            <a:spLocks noChangeArrowheads="1"/>
          </p:cNvSpPr>
          <p:nvPr/>
        </p:nvSpPr>
        <p:spPr bwMode="auto">
          <a:xfrm>
            <a:off x="5783263" y="2824163"/>
            <a:ext cx="1616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/>
              <a:t>Motivational</a:t>
            </a:r>
          </a:p>
          <a:p>
            <a:pPr algn="r" eaLnBrk="1" hangingPunct="1"/>
            <a:r>
              <a:rPr lang="en-US"/>
              <a:t>Biases</a:t>
            </a:r>
          </a:p>
        </p:txBody>
      </p:sp>
      <p:sp>
        <p:nvSpPr>
          <p:cNvPr id="37905" name="TextBox 8"/>
          <p:cNvSpPr txBox="1">
            <a:spLocks noChangeArrowheads="1"/>
          </p:cNvSpPr>
          <p:nvPr/>
        </p:nvSpPr>
        <p:spPr bwMode="auto">
          <a:xfrm>
            <a:off x="5722938" y="4483100"/>
            <a:ext cx="1670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/>
              <a:t>Task</a:t>
            </a:r>
          </a:p>
          <a:p>
            <a:pPr algn="r" eaLnBrk="1" hangingPunct="1"/>
            <a:r>
              <a:rPr lang="en-US"/>
              <a:t>Complexities</a:t>
            </a:r>
          </a:p>
        </p:txBody>
      </p:sp>
      <p:sp>
        <p:nvSpPr>
          <p:cNvPr id="37906" name="TextBox 8"/>
          <p:cNvSpPr txBox="1">
            <a:spLocks noChangeArrowheads="1"/>
          </p:cNvSpPr>
          <p:nvPr/>
        </p:nvSpPr>
        <p:spPr bwMode="auto">
          <a:xfrm>
            <a:off x="1524000" y="2830513"/>
            <a:ext cx="227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Model-</a:t>
            </a:r>
            <a:r>
              <a:rPr lang="en-US" i="1"/>
              <a:t>based</a:t>
            </a:r>
          </a:p>
          <a:p>
            <a:pPr eaLnBrk="1" hangingPunct="1"/>
            <a:r>
              <a:rPr lang="en-US"/>
              <a:t>(H</a:t>
            </a:r>
            <a:r>
              <a:rPr lang="en-US" baseline="-25000"/>
              <a:t>a</a:t>
            </a:r>
            <a:r>
              <a:rPr lang="en-US"/>
              <a:t> confirmation)</a:t>
            </a:r>
          </a:p>
        </p:txBody>
      </p:sp>
      <p:sp>
        <p:nvSpPr>
          <p:cNvPr id="37907" name="TextBox 8"/>
          <p:cNvSpPr txBox="1">
            <a:spLocks noChangeArrowheads="1"/>
          </p:cNvSpPr>
          <p:nvPr/>
        </p:nvSpPr>
        <p:spPr bwMode="auto">
          <a:xfrm>
            <a:off x="1528763" y="4481513"/>
            <a:ext cx="2389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/>
              <a:t>Model-</a:t>
            </a:r>
            <a:r>
              <a:rPr lang="en-US" i="1"/>
              <a:t>free</a:t>
            </a:r>
          </a:p>
          <a:p>
            <a:pPr eaLnBrk="1" hangingPunct="1"/>
            <a:r>
              <a:rPr lang="en-US"/>
              <a:t>(machine learning)</a:t>
            </a:r>
          </a:p>
        </p:txBody>
      </p:sp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398463" y="3165475"/>
            <a:ext cx="99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i="1"/>
              <a:t>Quant-</a:t>
            </a:r>
          </a:p>
          <a:p>
            <a:pPr eaLnBrk="1" hangingPunct="1"/>
            <a:r>
              <a:rPr lang="en-US" i="1"/>
              <a:t>ified</a:t>
            </a:r>
          </a:p>
          <a:p>
            <a:pPr eaLnBrk="1" hangingPunct="1"/>
            <a:r>
              <a:rPr lang="en-US" i="1"/>
              <a:t>Risk</a:t>
            </a:r>
          </a:p>
          <a:p>
            <a:pPr eaLnBrk="1" hangingPunct="1"/>
            <a:r>
              <a:rPr lang="en-US"/>
              <a:t>(with</a:t>
            </a:r>
          </a:p>
          <a:p>
            <a:pPr eaLnBrk="1" hangingPunct="1"/>
            <a:r>
              <a:rPr lang="en-US"/>
              <a:t>some</a:t>
            </a:r>
          </a:p>
          <a:p>
            <a:pPr eaLnBrk="1" hangingPunct="1"/>
            <a:r>
              <a:rPr lang="en-US"/>
              <a:t>data)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7627938" y="3286125"/>
            <a:ext cx="1206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i="1"/>
              <a:t>Qualified</a:t>
            </a:r>
          </a:p>
          <a:p>
            <a:pPr eaLnBrk="1" hangingPunct="1"/>
            <a:r>
              <a:rPr lang="en-US" i="1"/>
              <a:t>Risk</a:t>
            </a:r>
          </a:p>
          <a:p>
            <a:pPr eaLnBrk="1" hangingPunct="1"/>
            <a:r>
              <a:rPr lang="en-US"/>
              <a:t>(without</a:t>
            </a:r>
          </a:p>
          <a:p>
            <a:pPr eaLnBrk="1" hangingPunct="1"/>
            <a:r>
              <a:rPr lang="en-US"/>
              <a:t>much</a:t>
            </a:r>
          </a:p>
          <a:p>
            <a:pPr eaLnBrk="1" hangingPunct="1"/>
            <a:r>
              <a:rPr lang="en-US"/>
              <a:t>data)</a:t>
            </a:r>
          </a:p>
        </p:txBody>
      </p:sp>
      <p:sp>
        <p:nvSpPr>
          <p:cNvPr id="2" name="Left Brace 1"/>
          <p:cNvSpPr/>
          <p:nvPr/>
        </p:nvSpPr>
        <p:spPr>
          <a:xfrm>
            <a:off x="1190625" y="2411413"/>
            <a:ext cx="185738" cy="2984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392988" y="2368550"/>
            <a:ext cx="403225" cy="3070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229475" y="1177925"/>
            <a:ext cx="1536700" cy="64611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Desire</a:t>
            </a:r>
          </a:p>
          <a:p>
            <a:pPr>
              <a:defRPr/>
            </a:pPr>
            <a:r>
              <a:rPr lang="en-US" i="1" dirty="0"/>
              <a:t>Explanation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6075" y="1135063"/>
            <a:ext cx="1330325" cy="64611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Desire</a:t>
            </a:r>
          </a:p>
          <a:p>
            <a:pPr>
              <a:defRPr/>
            </a:pPr>
            <a:r>
              <a:rPr lang="en-US" i="1" dirty="0"/>
              <a:t>Prediction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0888" y="5562600"/>
            <a:ext cx="1520825" cy="120015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Maximize</a:t>
            </a:r>
          </a:p>
          <a:p>
            <a:pPr>
              <a:defRPr/>
            </a:pPr>
            <a:r>
              <a:rPr lang="en-US" i="1" dirty="0"/>
              <a:t>Rationality,</a:t>
            </a:r>
          </a:p>
          <a:p>
            <a:pPr>
              <a:defRPr/>
            </a:pPr>
            <a:r>
              <a:rPr lang="en-US" dirty="0"/>
              <a:t>Minimize</a:t>
            </a:r>
          </a:p>
          <a:p>
            <a:pPr>
              <a:defRPr/>
            </a:pPr>
            <a:r>
              <a:rPr lang="en-US" i="1" dirty="0"/>
              <a:t>Uncertainty</a:t>
            </a:r>
          </a:p>
        </p:txBody>
      </p:sp>
      <p:cxnSp>
        <p:nvCxnSpPr>
          <p:cNvPr id="23562" name="Curved Connector 23561"/>
          <p:cNvCxnSpPr>
            <a:stCxn id="18" idx="3"/>
            <a:endCxn id="28" idx="3"/>
          </p:cNvCxnSpPr>
          <p:nvPr/>
        </p:nvCxnSpPr>
        <p:spPr>
          <a:xfrm flipH="1" flipV="1">
            <a:off x="1676400" y="1457325"/>
            <a:ext cx="476250" cy="666750"/>
          </a:xfrm>
          <a:prstGeom prst="curvedConnector3">
            <a:avLst>
              <a:gd name="adj1" fmla="val -479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Curved Connector 23563"/>
          <p:cNvCxnSpPr>
            <a:stCxn id="19" idx="1"/>
            <a:endCxn id="24" idx="1"/>
          </p:cNvCxnSpPr>
          <p:nvPr/>
        </p:nvCxnSpPr>
        <p:spPr>
          <a:xfrm rot="10800000" flipH="1">
            <a:off x="6767513" y="1500188"/>
            <a:ext cx="461962" cy="646112"/>
          </a:xfrm>
          <a:prstGeom prst="curvedConnector3">
            <a:avLst>
              <a:gd name="adj1" fmla="val -4954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4325" y="5538788"/>
            <a:ext cx="1589088" cy="120015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Leverage</a:t>
            </a:r>
          </a:p>
          <a:p>
            <a:pPr>
              <a:defRPr/>
            </a:pPr>
            <a:r>
              <a:rPr lang="en-US" i="1" dirty="0"/>
              <a:t>Serendipity,</a:t>
            </a:r>
          </a:p>
          <a:p>
            <a:pPr>
              <a:defRPr/>
            </a:pPr>
            <a:r>
              <a:rPr lang="en-US" dirty="0"/>
              <a:t>Control</a:t>
            </a:r>
          </a:p>
          <a:p>
            <a:pPr>
              <a:defRPr/>
            </a:pPr>
            <a:r>
              <a:rPr lang="en-US" i="1" dirty="0"/>
              <a:t>Complexity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530475" y="6162675"/>
            <a:ext cx="3922713" cy="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25900" y="5638800"/>
            <a:ext cx="1057275" cy="369888"/>
          </a:xfrm>
          <a:prstGeom prst="rect">
            <a:avLst/>
          </a:prstGeom>
          <a:noFill/>
          <a:ln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71638" y="3748088"/>
            <a:ext cx="950912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KE/SL/RO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11450" y="3748088"/>
            <a:ext cx="360363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BJ</a:t>
            </a:r>
            <a:endParaRPr lang="en-US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3173413" y="3748088"/>
            <a:ext cx="400050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CR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354513" y="3744913"/>
            <a:ext cx="400050" cy="27622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PO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878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18" grpId="0" animBg="1"/>
      <p:bldP spid="19" grpId="0" animBg="1"/>
      <p:bldP spid="20" grpId="0" animBg="1"/>
      <p:bldP spid="37904" grpId="0"/>
      <p:bldP spid="37905" grpId="0"/>
      <p:bldP spid="37906" grpId="0"/>
      <p:bldP spid="37907" grpId="0"/>
      <p:bldP spid="21" grpId="0"/>
      <p:bldP spid="23" grpId="0"/>
      <p:bldP spid="2" grpId="0" animBg="1"/>
      <p:bldP spid="6" grpId="0" animBg="1"/>
      <p:bldP spid="24" grpId="0" animBg="1"/>
      <p:bldP spid="28" grpId="0" animBg="1"/>
      <p:bldP spid="37" grpId="0" animBg="1"/>
      <p:bldP spid="29" grpId="0" animBg="1"/>
      <p:bldP spid="33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8C9B23B-BA93-426D-8256-ABFFBEEF73FE}" type="slidenum">
              <a:rPr lang="en-US" smtClean="0">
                <a:latin typeface="Arial" charset="0"/>
              </a:rPr>
              <a:pPr eaLnBrk="1" hangingPunct="1"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Management Decision-making</a:t>
            </a:r>
            <a:br>
              <a:rPr lang="en-US" sz="4000" smtClean="0"/>
            </a:br>
            <a:r>
              <a:rPr lang="en-US" sz="3600" smtClean="0"/>
              <a:t>(key dimensions)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Model-based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Model a H</a:t>
            </a:r>
            <a:r>
              <a:rPr lang="en-US" sz="2000" baseline="-25000" smtClean="0"/>
              <a:t>0</a:t>
            </a:r>
            <a:r>
              <a:rPr lang="en-US" sz="2000" smtClean="0"/>
              <a:t> Hypothesis and then </a:t>
            </a:r>
            <a:r>
              <a:rPr lang="en-US" sz="2000" i="1" smtClean="0"/>
              <a:t>test</a:t>
            </a:r>
            <a:r>
              <a:rPr lang="en-US" sz="2000" smtClean="0"/>
              <a:t> sample data against one or more distributions (e.g., Binomial, Normal, Student-t, Poisson, Chi-square, etc.)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Model-free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Sensor Dynamics, Association Rules, Bayesian Analysis, Clustering, Classification, Decision-Trees, Network Analysis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Motivational Biases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Anchoring, Framing, Education-level, Experience and Expertise, Cognition, Instinct, Satisficing, Peers &amp; Crowds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Task Complexities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Sell a banana, Reconcile monthly A/R, Contact a new customer, Hire/Retain/Promote employees, Re-design process and product, Merge &amp; acquire organizations, …Facilitate and Negotiate Middle-East Peace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4553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Daft, R., and </a:t>
            </a:r>
            <a:r>
              <a:rPr lang="en-US" sz="2800" dirty="0" err="1"/>
              <a:t>Marcic</a:t>
            </a:r>
            <a:r>
              <a:rPr lang="en-US" sz="2800" dirty="0"/>
              <a:t>, D. (2011) </a:t>
            </a:r>
            <a:r>
              <a:rPr lang="en-US" sz="2800" i="1" dirty="0"/>
              <a:t>Understanding Management (7</a:t>
            </a:r>
            <a:r>
              <a:rPr lang="en-US" sz="2800" i="1" baseline="30000" dirty="0"/>
              <a:t>th</a:t>
            </a:r>
            <a:r>
              <a:rPr lang="en-US" sz="2800" i="1" dirty="0"/>
              <a:t> ed.)</a:t>
            </a:r>
            <a:r>
              <a:rPr lang="en-US" sz="2800" dirty="0"/>
              <a:t>, South-Western College Publications.</a:t>
            </a:r>
          </a:p>
          <a:p>
            <a:r>
              <a:rPr lang="en-US" sz="2800" dirty="0" smtClean="0"/>
              <a:t>Hastie, R., and Dawes, R. (2010), </a:t>
            </a:r>
            <a:r>
              <a:rPr lang="en-US" sz="2800" i="1" dirty="0" smtClean="0"/>
              <a:t>Rational Choice in Uncertain World: The Psychology of Judgment and Decision Making</a:t>
            </a:r>
            <a:r>
              <a:rPr lang="en-US" sz="2800" dirty="0" smtClean="0"/>
              <a:t>, Sage Publications.</a:t>
            </a:r>
          </a:p>
          <a:p>
            <a:r>
              <a:rPr lang="en-US" sz="2800" dirty="0"/>
              <a:t>O’Hagan, A. et al. (2006), </a:t>
            </a:r>
            <a:r>
              <a:rPr lang="en-US" sz="2800" i="1" dirty="0"/>
              <a:t>Uncertain Judgments: Eliciting Experts’ Probabilities</a:t>
            </a:r>
            <a:r>
              <a:rPr lang="en-US" sz="2800" dirty="0"/>
              <a:t>, John Wiley and Sons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16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19AEAD-AA14-49A7-9250-CEE59E569A0E}" type="slidenum">
              <a:rPr lang="en-US" smtClean="0">
                <a:latin typeface="Arial" charset="0"/>
              </a:rPr>
              <a:pPr eaLnBrk="1" hangingPunct="1"/>
              <a:t>26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7FF37BA-42A8-4AD8-8FD8-BFB43A321FB1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Thinking and Deciding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Decision-making is a skill</a:t>
            </a:r>
          </a:p>
        </p:txBody>
      </p:sp>
    </p:spTree>
    <p:extLst>
      <p:ext uri="{BB962C8B-B14F-4D97-AF65-F5344CB8AC3E}">
        <p14:creationId xmlns:p14="http://schemas.microsoft.com/office/powerpoint/2010/main" val="19769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0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Spiritual Advisor - wide</a:t>
            </a:r>
          </a:p>
        </p:txBody>
      </p:sp>
    </p:spTree>
    <p:extLst>
      <p:ext uri="{BB962C8B-B14F-4D97-AF65-F5344CB8AC3E}">
        <p14:creationId xmlns:p14="http://schemas.microsoft.com/office/powerpoint/2010/main" val="16388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asdfasfdasfs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Spiritual Advisor – up close</a:t>
            </a:r>
            <a:endParaRPr lang="en-US" smtClean="0"/>
          </a:p>
        </p:txBody>
      </p:sp>
      <p:pic>
        <p:nvPicPr>
          <p:cNvPr id="16387" name="Picture 4" descr="100_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7434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7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E7901E4-F967-459F-B1F4-DC83864E0706}" type="slidenum">
              <a:rPr lang="en-US" smtClean="0">
                <a:latin typeface="Arial" charset="0"/>
              </a:rPr>
              <a:pPr eaLnBrk="1" hangingPunct="1"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What is Decision-making?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Formal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“The process of identifying problems and opportunities for the Organization”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Requires 1), design a choice, 2), form expectations, and 3), evaluate the consequences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Informal Definition of a Decision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Deliberate, Conscious (e.g., material choice)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Automated, Saccadic (e.g., eye movement)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Short sequences (e.g., driving a car)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Long sequences (e.g., life-time investment)</a:t>
            </a:r>
          </a:p>
        </p:txBody>
      </p:sp>
    </p:spTree>
    <p:extLst>
      <p:ext uri="{BB962C8B-B14F-4D97-AF65-F5344CB8AC3E}">
        <p14:creationId xmlns:p14="http://schemas.microsoft.com/office/powerpoint/2010/main" val="17973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585CDC0-0874-4C39-B70A-1B914243444D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“Rational”</a:t>
            </a:r>
            <a:r>
              <a:rPr lang="en-US" smtClean="0"/>
              <a:t> 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Uncertainty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Chance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Explanation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correlation and causation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Expected Utility Theory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Fundamental preferences</a:t>
            </a:r>
          </a:p>
        </p:txBody>
      </p:sp>
    </p:spTree>
    <p:extLst>
      <p:ext uri="{BB962C8B-B14F-4D97-AF65-F5344CB8AC3E}">
        <p14:creationId xmlns:p14="http://schemas.microsoft.com/office/powerpoint/2010/main" val="256809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EB54EC7-D4CF-40E3-AB12-3815940CCEAF}" type="slidenum">
              <a:rPr lang="en-US" smtClean="0">
                <a:latin typeface="Arial" charset="0"/>
              </a:rPr>
              <a:pPr eaLnBrk="1" hangingPunct="1"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Assumptions of “Rational” Decision-making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Clear and unambiguous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Complete and perfect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Single, well-defined goal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conflicts or hidden dependencies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Maximal pay-offs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Abundant time and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Willingly implemented and supported by all constituents and stakeholders</a:t>
            </a:r>
          </a:p>
        </p:txBody>
      </p:sp>
    </p:spTree>
    <p:extLst>
      <p:ext uri="{BB962C8B-B14F-4D97-AF65-F5344CB8AC3E}">
        <p14:creationId xmlns:p14="http://schemas.microsoft.com/office/powerpoint/2010/main" val="2993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B80370B-242A-4C79-A7EA-671F97E957F1}" type="slidenum">
              <a:rPr lang="en-US" smtClean="0">
                <a:latin typeface="Arial" charset="0"/>
              </a:rPr>
              <a:pPr eaLnBrk="1" hangingPunct="1"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What is Decision-making?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Problems with preferences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Known preferences vs. Unknown preferences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Known preferences, but preferences are not acknowledged (or rather, they are denied)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Explicit preferences vs. Implicit preferences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Explicit preferences, but preferences are not transmitted clearly (or rather, received unambiguiously)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Preferences can change in time and space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Linking other preferences to choice</a:t>
            </a:r>
          </a:p>
        </p:txBody>
      </p:sp>
    </p:spTree>
    <p:extLst>
      <p:ext uri="{BB962C8B-B14F-4D97-AF65-F5344CB8AC3E}">
        <p14:creationId xmlns:p14="http://schemas.microsoft.com/office/powerpoint/2010/main" val="10653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785</Words>
  <Application>Microsoft Office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 Multi-disciplinary Perspective on Decision-making and Creativity:</vt:lpstr>
      <vt:lpstr>2 – Definitions and Examples</vt:lpstr>
      <vt:lpstr>What is Decision-making?</vt:lpstr>
      <vt:lpstr>Spiritual Advisor - wide</vt:lpstr>
      <vt:lpstr>Spiritual Advisor – up close</vt:lpstr>
      <vt:lpstr>What is Decision-making?</vt:lpstr>
      <vt:lpstr>What is Decision-making?</vt:lpstr>
      <vt:lpstr>What is Decision-making?</vt:lpstr>
      <vt:lpstr>What is Decision-making?</vt:lpstr>
      <vt:lpstr>What is Decision-making?</vt:lpstr>
      <vt:lpstr>What is Decision-making?</vt:lpstr>
      <vt:lpstr>Decision Making and Creativity (in a Management Context)</vt:lpstr>
      <vt:lpstr>What is Creativity?</vt:lpstr>
      <vt:lpstr>RedBox Video Vending</vt:lpstr>
      <vt:lpstr>RedBox Video Vending</vt:lpstr>
      <vt:lpstr>Body Shop - wide</vt:lpstr>
      <vt:lpstr>Body Shop – up close 1</vt:lpstr>
      <vt:lpstr>Body Shop – up close 2</vt:lpstr>
      <vt:lpstr>CSUN Walking Bridges</vt:lpstr>
      <vt:lpstr>CSUN Walking Bridges 2</vt:lpstr>
      <vt:lpstr>Gas pump hose joint</vt:lpstr>
      <vt:lpstr>Gas pump hose joint</vt:lpstr>
      <vt:lpstr>RedBox Video Vending</vt:lpstr>
      <vt:lpstr>Management Decision-making</vt:lpstr>
      <vt:lpstr>Management Decision-making (key dimensions)</vt:lpstr>
      <vt:lpstr>Sources</vt:lpstr>
    </vt:vector>
  </TitlesOfParts>
  <Company>CSU Northridge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Multi-disciplinary Perspective on Decision-making and Creativity:</dc:title>
  <dc:creator>Smith, Wayne W</dc:creator>
  <cp:lastModifiedBy>Smith, Wayne W</cp:lastModifiedBy>
  <cp:revision>6</cp:revision>
  <dcterms:created xsi:type="dcterms:W3CDTF">2013-05-23T23:45:33Z</dcterms:created>
  <dcterms:modified xsi:type="dcterms:W3CDTF">2013-08-28T19:57:38Z</dcterms:modified>
</cp:coreProperties>
</file>