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2CF3-BBBF-4716-8135-18876FB5FE27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52704-86F0-4CC0-9929-5CA5963DA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5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2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6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1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3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1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F5356-6BC4-4430-94B2-4ECA207B9EA4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409E-972E-4D99-97EA-4E0AE62D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3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Monday, June 03, 2013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10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6E25D9F-58A7-490F-9705-25A037E74C93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Creativity (Runco Book)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One last word (Wayne speaking here)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 think you need multiple methods to evaluate creativity at either the individual-level or the organizational-level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Survey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History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First-person observation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Artifact analysis (e.g., documents and communications)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Quantitative analysis (e.g., financial performance)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Qualitative analysis (e.g., interviews)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Perception by external constituencies (e.g., customers and suppliers)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(and perhaps more…Management study is hard work!)</a:t>
            </a:r>
          </a:p>
        </p:txBody>
      </p:sp>
    </p:spTree>
    <p:extLst>
      <p:ext uri="{BB962C8B-B14F-4D97-AF65-F5344CB8AC3E}">
        <p14:creationId xmlns:p14="http://schemas.microsoft.com/office/powerpoint/2010/main" val="23227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Runco</a:t>
            </a:r>
            <a:r>
              <a:rPr lang="en-US" sz="2800" dirty="0" smtClean="0"/>
              <a:t>, M. (2007), </a:t>
            </a:r>
            <a:r>
              <a:rPr lang="en-US" sz="2800" i="1" dirty="0" smtClean="0"/>
              <a:t>Creativity</a:t>
            </a:r>
            <a:r>
              <a:rPr lang="en-US" sz="2800" dirty="0" smtClean="0"/>
              <a:t>, Elsevier.</a:t>
            </a:r>
          </a:p>
          <a:p>
            <a:endParaRPr lang="en-US" sz="2800" dirty="0" smtClean="0"/>
          </a:p>
        </p:txBody>
      </p:sp>
      <p:sp>
        <p:nvSpPr>
          <p:cNvPr id="1126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1AA62A2-8212-4BDA-9CCA-8867B4BE65EE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11 – Creativity (</a:t>
            </a:r>
            <a:r>
              <a:rPr lang="en-US" dirty="0" err="1" smtClean="0"/>
              <a:t>Runco</a:t>
            </a:r>
            <a:r>
              <a:rPr lang="en-US" dirty="0" smtClean="0"/>
              <a:t> Book)</a:t>
            </a:r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7A73F31-5C38-45F8-8899-E986F08F577C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0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922745-2B3C-451A-B203-D05B307AB76D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Creativity (Runco Book)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Howard Gardner’s </a:t>
            </a:r>
            <a:r>
              <a:rPr lang="en-US" sz="2400" i="1" smtClean="0"/>
              <a:t>Multiple Intelligences</a:t>
            </a:r>
            <a:r>
              <a:rPr lang="en-US" sz="2400" smtClean="0"/>
              <a:t> (1983)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Verbal symbolic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Spatial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Interpersonal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Bodily-kinesthetic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Mathematical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Intrapersonal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Musical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Can you identify one or more of these in the job descriptions, performance evaluations, and promotion criteria within an organization?</a:t>
            </a:r>
          </a:p>
        </p:txBody>
      </p:sp>
    </p:spTree>
    <p:extLst>
      <p:ext uri="{BB962C8B-B14F-4D97-AF65-F5344CB8AC3E}">
        <p14:creationId xmlns:p14="http://schemas.microsoft.com/office/powerpoint/2010/main" val="3845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BFE86D3-C1B1-41E5-81B7-9A840CAC44CA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Creativity (Runco Book)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Is “creativity” the </a:t>
            </a:r>
            <a:r>
              <a:rPr lang="en-US" sz="2000" i="1" smtClean="0"/>
              <a:t>wrong</a:t>
            </a:r>
            <a:r>
              <a:rPr lang="en-US" sz="2000" smtClean="0"/>
              <a:t> word to use in an organizational context?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Remember, “you can’t manage what you can’t measure” (Drucker)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If attitude -&gt; perspective -&gt; behavior -&gt; performance…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Then perhaps conscientiousness -&gt; creativity -&gt; impact -&gt; value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Again, can you identify a pattern and practice of creativity principles and culture that leads to success within an organization?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Runco suggests just the language and cultural barriers alone are enough to stifle effective creativity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He offers the terms “enhancement” or “fulfillment of potential” instead</a:t>
            </a:r>
          </a:p>
        </p:txBody>
      </p:sp>
    </p:spTree>
    <p:extLst>
      <p:ext uri="{BB962C8B-B14F-4D97-AF65-F5344CB8AC3E}">
        <p14:creationId xmlns:p14="http://schemas.microsoft.com/office/powerpoint/2010/main" val="151656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F906248-8439-4C5E-B074-A2BE71CB9B9C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Creativity (Runco Book)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Ekvall and Ryhammar (1999) find that creative outcomes are most likely if the organization does the following (</a:t>
            </a:r>
            <a:r>
              <a:rPr lang="en-US" sz="2400" i="1" smtClean="0"/>
              <a:t>organizational</a:t>
            </a:r>
            <a:r>
              <a:rPr lang="en-US" sz="2400" smtClean="0"/>
              <a:t>-level measurement)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Challenges individuals with tasks that are meaningful.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Employees have opportunities and initiative.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There must be support (encouragement and reward) for new ideas.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Employees must be trusted and feel that trust (viscerally).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There is a permissive environment with frequent discussion and debate, but no animosity.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Risk-taking is supported; experiments are tolerated.  Most important, risk is viewed as a part of the creative process.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other words, what is the true and palpable “creative climate” of an organization?</a:t>
            </a:r>
          </a:p>
        </p:txBody>
      </p:sp>
    </p:spTree>
    <p:extLst>
      <p:ext uri="{BB962C8B-B14F-4D97-AF65-F5344CB8AC3E}">
        <p14:creationId xmlns:p14="http://schemas.microsoft.com/office/powerpoint/2010/main" val="69651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069F644-6F20-432E-9752-6444D1C0FF8C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Creativity (Runco Book)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Ekvall and Ryhammar (1999) suggest the following attributes be measured at the organizational-level (a “creativity audit”)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Support for ideas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Challenge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Time for ideas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Freedom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Trust and openness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Dynamism/liveliness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Risk-taking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Playfulness and humor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Debates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Conflicts and impediments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Could you write one or more survey questions that would elicit reliable and valid responses from an organization’s various constituencies?</a:t>
            </a:r>
          </a:p>
        </p:txBody>
      </p:sp>
    </p:spTree>
    <p:extLst>
      <p:ext uri="{BB962C8B-B14F-4D97-AF65-F5344CB8AC3E}">
        <p14:creationId xmlns:p14="http://schemas.microsoft.com/office/powerpoint/2010/main" val="277443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55E23FF-887E-4561-854E-C08FBB70BB90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Creativity (Runco Book)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Jones Inventory of Barriers to Effective Problem-Solving (</a:t>
            </a:r>
            <a:r>
              <a:rPr lang="en-US" sz="2400" i="1" smtClean="0"/>
              <a:t>individual</a:t>
            </a:r>
            <a:r>
              <a:rPr lang="en-US" sz="2400" smtClean="0"/>
              <a:t>-level measurement)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Need to identify “barriers” and “absence of barriers”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Four Key Dimensions (for example, on a Survey)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Strategy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E.g., “I like to keep strictly to time schedules.” v. “I am easygoing about time-keeping”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Values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E.g., “Rigid moral standards are unreasonable” v. “Modern moral standards are too slack”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Perceptual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E.g., “I never forget a face” v. “I have a poor memory for faces”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Self-Image Questions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E.g., “I try to avoid competition” v. “I like to win”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See also (Torrance Tests)--</a:t>
            </a:r>
            <a:r>
              <a:rPr lang="en-US" sz="2000" smtClean="0">
                <a:latin typeface="Lucida Console" pitchFamily="49" charset="0"/>
              </a:rPr>
              <a:t>http://www.ststesting.com/ngifted.html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34137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CEFA77E-43C5-48C9-8086-5319A54259E5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Creativity (Runco Book)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Strategies for Creative Problem-solving (Logstin, 1993)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Taking a fresh look at interactions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Restating the Problem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Visualizing fruitful analogies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Searching for useful order of magnitude changes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Staying alert to happy serendipity, and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Breaking your problem apart and putting it back together</a:t>
            </a:r>
          </a:p>
        </p:txBody>
      </p:sp>
    </p:spTree>
    <p:extLst>
      <p:ext uri="{BB962C8B-B14F-4D97-AF65-F5344CB8AC3E}">
        <p14:creationId xmlns:p14="http://schemas.microsoft.com/office/powerpoint/2010/main" val="240662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77661B0-DFFE-408F-8B13-71159B1D36C3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Creativity (Runco Book)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Correlates of Creativity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Intelligence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Imagination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Originality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Innovation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Invention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Discovery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Serendipity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Intentions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Adaptability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Flexibility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Evolution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(you knew this was coming) Does your organization craft/cultivate, promote/fund, and measure/manage one or more of these attributes?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24284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On-screen Show (4:3)</PresentationFormat>
  <Paragraphs>115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Multi-disciplinary Perspective on Decision-making and Creativity:</vt:lpstr>
      <vt:lpstr>11 – Creativity (Runco Book)</vt:lpstr>
      <vt:lpstr>Creativity (Runco Book)</vt:lpstr>
      <vt:lpstr>Creativity (Runco Book)</vt:lpstr>
      <vt:lpstr>Creativity (Runco Book)</vt:lpstr>
      <vt:lpstr>Creativity (Runco Book)</vt:lpstr>
      <vt:lpstr>Creativity (Runco Book)</vt:lpstr>
      <vt:lpstr>Creativity (Runco Book)</vt:lpstr>
      <vt:lpstr>Creativity (Runco Book)</vt:lpstr>
      <vt:lpstr>Creativity (Runco Book)</vt:lpstr>
      <vt:lpstr>Sources</vt:lpstr>
    </vt:vector>
  </TitlesOfParts>
  <Company>CSU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3</cp:revision>
  <dcterms:created xsi:type="dcterms:W3CDTF">2013-05-23T23:55:17Z</dcterms:created>
  <dcterms:modified xsi:type="dcterms:W3CDTF">2013-06-03T21:55:51Z</dcterms:modified>
</cp:coreProperties>
</file>