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CB79C-669C-4950-9903-6D0DA86613D4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D3D76-FC6D-4345-A8D5-C964CE897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2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17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85824" indent="-263778" defTabSz="90417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55113" indent="-211023" defTabSz="90417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77159" indent="-211023" defTabSz="90417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99204" indent="-211023" defTabSz="90417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321249" indent="-211023" defTabSz="904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743295" indent="-211023" defTabSz="904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165340" indent="-211023" defTabSz="904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587386" indent="-211023" defTabSz="904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B463403-9667-4A61-A61A-273B75A35292}" type="slidenum">
              <a:rPr lang="en-US" smtClean="0">
                <a:latin typeface="Arial" charset="0"/>
              </a:rPr>
              <a:pPr eaLnBrk="1" hangingPunct="1"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8"/>
            <a:ext cx="5487013" cy="4114588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DF4B-F024-47C3-AC4E-997D5C4E1303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B27C-9DC9-4763-A88A-C7133214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5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DF4B-F024-47C3-AC4E-997D5C4E1303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B27C-9DC9-4763-A88A-C7133214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7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DF4B-F024-47C3-AC4E-997D5C4E1303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B27C-9DC9-4763-A88A-C7133214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0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DF4B-F024-47C3-AC4E-997D5C4E1303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B27C-9DC9-4763-A88A-C7133214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2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DF4B-F024-47C3-AC4E-997D5C4E1303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B27C-9DC9-4763-A88A-C7133214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3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DF4B-F024-47C3-AC4E-997D5C4E1303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B27C-9DC9-4763-A88A-C7133214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9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DF4B-F024-47C3-AC4E-997D5C4E1303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B27C-9DC9-4763-A88A-C7133214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2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DF4B-F024-47C3-AC4E-997D5C4E1303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B27C-9DC9-4763-A88A-C7133214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9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DF4B-F024-47C3-AC4E-997D5C4E1303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B27C-9DC9-4763-A88A-C7133214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DF4B-F024-47C3-AC4E-997D5C4E1303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B27C-9DC9-4763-A88A-C7133214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9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DF4B-F024-47C3-AC4E-997D5C4E1303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B27C-9DC9-4763-A88A-C7133214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3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0DF4B-F024-47C3-AC4E-997D5C4E1303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1B27C-9DC9-4763-A88A-C71332140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8793233-B7F3-4543-A10B-703AE616148C}" type="slidenum">
              <a:rPr lang="en-US" smtClean="0">
                <a:latin typeface="Arial" charset="0"/>
              </a:rPr>
              <a:pPr eaLnBrk="1" hangingPunct="1"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pPr algn="l" eaLnBrk="1" hangingPunct="1"/>
            <a:r>
              <a:rPr lang="en-US" sz="4000" b="1" smtClean="0"/>
              <a:t>A Multi-disciplinary Perspective on Decision-making and Creativity:</a:t>
            </a:r>
            <a:endParaRPr lang="en-US" sz="3200" b="1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4648200"/>
            <a:ext cx="5105400" cy="1447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en-US" sz="2800" smtClean="0"/>
              <a:t>Wayne Smith, Ph.D.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800" smtClean="0"/>
              <a:t>Department of Management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800" smtClean="0"/>
              <a:t>CSU Northridge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09600" y="25908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>
                <a:solidFill>
                  <a:schemeClr val="tx2"/>
                </a:solidFill>
                <a:latin typeface="Lucida Sans Unicode" pitchFamily="34" charset="0"/>
              </a:rPr>
              <a:t>Using the Diversity of Truth-seeking and Sense-making to Advantage in Organizational Contexts</a:t>
            </a:r>
          </a:p>
        </p:txBody>
      </p:sp>
      <p:sp>
        <p:nvSpPr>
          <p:cNvPr id="205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4290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i="1" smtClean="0">
                <a:latin typeface="Arial" charset="0"/>
              </a:rPr>
              <a:t>Updated</a:t>
            </a:r>
            <a:r>
              <a:rPr lang="en-US" smtClean="0">
                <a:latin typeface="Arial" charset="0"/>
              </a:rPr>
              <a:t>: </a:t>
            </a:r>
            <a:fld id="{B2A203D0-9796-4967-AA04-3F248F0D21BF}" type="datetime2">
              <a:rPr lang="en-US" smtClean="0">
                <a:latin typeface="Arial" charset="0"/>
              </a:rPr>
              <a:pPr eaLnBrk="1" hangingPunct="1"/>
              <a:t>Monday, June 03, 2013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3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Oval 2"/>
          <p:cNvSpPr>
            <a:spLocks noChangeArrowheads="1"/>
          </p:cNvSpPr>
          <p:nvPr/>
        </p:nvSpPr>
        <p:spPr bwMode="auto">
          <a:xfrm>
            <a:off x="1905000" y="1295400"/>
            <a:ext cx="5105400" cy="5029200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/>
              <a:t> B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762000" y="3657600"/>
            <a:ext cx="2057400" cy="685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0" name="Rectangle 5"/>
          <p:cNvSpPr>
            <a:spLocks noChangeArrowheads="1"/>
          </p:cNvSpPr>
          <p:nvPr/>
        </p:nvSpPr>
        <p:spPr bwMode="auto">
          <a:xfrm>
            <a:off x="3429000" y="5943600"/>
            <a:ext cx="2057400" cy="685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838200" y="37338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Performance or Condition</a:t>
            </a:r>
          </a:p>
        </p:txBody>
      </p:sp>
      <p:sp>
        <p:nvSpPr>
          <p:cNvPr id="80902" name="Text Box 10"/>
          <p:cNvSpPr txBox="1">
            <a:spLocks noChangeArrowheads="1"/>
          </p:cNvSpPr>
          <p:nvPr/>
        </p:nvSpPr>
        <p:spPr bwMode="auto">
          <a:xfrm>
            <a:off x="3505200" y="60960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Optional Variable</a:t>
            </a:r>
          </a:p>
        </p:txBody>
      </p:sp>
      <p:sp>
        <p:nvSpPr>
          <p:cNvPr id="80903" name="AutoShape 11"/>
          <p:cNvSpPr>
            <a:spLocks noChangeArrowheads="1"/>
          </p:cNvSpPr>
          <p:nvPr/>
        </p:nvSpPr>
        <p:spPr bwMode="auto">
          <a:xfrm rot="-32172">
            <a:off x="4191000" y="11430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Oval 2"/>
          <p:cNvSpPr>
            <a:spLocks noChangeArrowheads="1"/>
          </p:cNvSpPr>
          <p:nvPr/>
        </p:nvSpPr>
        <p:spPr bwMode="auto">
          <a:xfrm>
            <a:off x="1905000" y="1295400"/>
            <a:ext cx="5105400" cy="5029200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/>
              <a:t> </a:t>
            </a:r>
            <a:r>
              <a:rPr lang="en-US" sz="5400"/>
              <a:t>R</a:t>
            </a:r>
          </a:p>
        </p:txBody>
      </p:sp>
      <p:sp>
        <p:nvSpPr>
          <p:cNvPr id="80905" name="Rectangle 3"/>
          <p:cNvSpPr>
            <a:spLocks noChangeArrowheads="1"/>
          </p:cNvSpPr>
          <p:nvPr/>
        </p:nvSpPr>
        <p:spPr bwMode="auto">
          <a:xfrm>
            <a:off x="609600" y="3657600"/>
            <a:ext cx="2362200" cy="10287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Rectangle 4"/>
          <p:cNvSpPr>
            <a:spLocks noChangeArrowheads="1"/>
          </p:cNvSpPr>
          <p:nvPr/>
        </p:nvSpPr>
        <p:spPr bwMode="auto">
          <a:xfrm>
            <a:off x="3429000" y="990600"/>
            <a:ext cx="2057400" cy="990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Rectangle 5"/>
          <p:cNvSpPr>
            <a:spLocks noChangeArrowheads="1"/>
          </p:cNvSpPr>
          <p:nvPr/>
        </p:nvSpPr>
        <p:spPr bwMode="auto">
          <a:xfrm>
            <a:off x="3276600" y="5715000"/>
            <a:ext cx="2209800" cy="914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Rectangle 6"/>
          <p:cNvSpPr>
            <a:spLocks noChangeArrowheads="1"/>
          </p:cNvSpPr>
          <p:nvPr/>
        </p:nvSpPr>
        <p:spPr bwMode="auto">
          <a:xfrm>
            <a:off x="5867400" y="4343400"/>
            <a:ext cx="2057400" cy="685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Text Box 7"/>
          <p:cNvSpPr txBox="1">
            <a:spLocks noChangeArrowheads="1"/>
          </p:cNvSpPr>
          <p:nvPr/>
        </p:nvSpPr>
        <p:spPr bwMode="auto">
          <a:xfrm>
            <a:off x="533400" y="371475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Treatment of Problems (Superficial)</a:t>
            </a:r>
          </a:p>
        </p:txBody>
      </p:sp>
      <p:sp>
        <p:nvSpPr>
          <p:cNvPr id="80910" name="Text Box 8"/>
          <p:cNvSpPr txBox="1">
            <a:spLocks noChangeArrowheads="1"/>
          </p:cNvSpPr>
          <p:nvPr/>
        </p:nvSpPr>
        <p:spPr bwMode="auto">
          <a:xfrm>
            <a:off x="3505200" y="914400"/>
            <a:ext cx="1981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Problems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/>
              <a:t>(Piling up more)</a:t>
            </a:r>
          </a:p>
        </p:txBody>
      </p:sp>
      <p:sp>
        <p:nvSpPr>
          <p:cNvPr id="80911" name="Text Box 9"/>
          <p:cNvSpPr txBox="1">
            <a:spLocks noChangeArrowheads="1"/>
          </p:cNvSpPr>
          <p:nvPr/>
        </p:nvSpPr>
        <p:spPr bwMode="auto">
          <a:xfrm>
            <a:off x="5791200" y="44958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Team Level of Focus</a:t>
            </a:r>
          </a:p>
        </p:txBody>
      </p:sp>
      <p:sp>
        <p:nvSpPr>
          <p:cNvPr id="80912" name="Text Box 10"/>
          <p:cNvSpPr txBox="1">
            <a:spLocks noChangeArrowheads="1"/>
          </p:cNvSpPr>
          <p:nvPr/>
        </p:nvSpPr>
        <p:spPr bwMode="auto">
          <a:xfrm>
            <a:off x="3200400" y="5638800"/>
            <a:ext cx="23622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</a:pPr>
            <a:r>
              <a:rPr lang="en-US" b="1"/>
              <a:t>Level of Shared Understanding </a:t>
            </a:r>
          </a:p>
          <a:p>
            <a:pPr algn="ctr" eaLnBrk="1" hangingPunct="1">
              <a:spcBef>
                <a:spcPct val="25000"/>
              </a:spcBef>
            </a:pPr>
            <a:r>
              <a:rPr lang="en-US" b="1"/>
              <a:t>(Low)</a:t>
            </a:r>
          </a:p>
        </p:txBody>
      </p:sp>
      <p:sp>
        <p:nvSpPr>
          <p:cNvPr id="80913" name="AutoShape 11"/>
          <p:cNvSpPr>
            <a:spLocks noChangeArrowheads="1"/>
          </p:cNvSpPr>
          <p:nvPr/>
        </p:nvSpPr>
        <p:spPr bwMode="auto">
          <a:xfrm rot="-3556773">
            <a:off x="2095500" y="23241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4" name="AutoShape 12"/>
          <p:cNvSpPr>
            <a:spLocks noChangeArrowheads="1"/>
          </p:cNvSpPr>
          <p:nvPr/>
        </p:nvSpPr>
        <p:spPr bwMode="auto">
          <a:xfrm rot="-7736452">
            <a:off x="2171700" y="50673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5" name="AutoShape 13"/>
          <p:cNvSpPr>
            <a:spLocks noChangeArrowheads="1"/>
          </p:cNvSpPr>
          <p:nvPr/>
        </p:nvSpPr>
        <p:spPr bwMode="auto">
          <a:xfrm rot="8031760">
            <a:off x="5981700" y="55245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6" name="AutoShape 14"/>
          <p:cNvSpPr>
            <a:spLocks noChangeArrowheads="1"/>
          </p:cNvSpPr>
          <p:nvPr/>
        </p:nvSpPr>
        <p:spPr bwMode="auto">
          <a:xfrm rot="2613468">
            <a:off x="5943600" y="17526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7" name="Rectangle 15"/>
          <p:cNvSpPr>
            <a:spLocks noChangeArrowheads="1"/>
          </p:cNvSpPr>
          <p:nvPr/>
        </p:nvSpPr>
        <p:spPr bwMode="auto">
          <a:xfrm>
            <a:off x="6477000" y="1066800"/>
            <a:ext cx="5349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S</a:t>
            </a:r>
          </a:p>
        </p:txBody>
      </p:sp>
      <p:sp>
        <p:nvSpPr>
          <p:cNvPr id="80918" name="Rectangle 16"/>
          <p:cNvSpPr>
            <a:spLocks noChangeArrowheads="1"/>
          </p:cNvSpPr>
          <p:nvPr/>
        </p:nvSpPr>
        <p:spPr bwMode="auto">
          <a:xfrm>
            <a:off x="5791200" y="2362200"/>
            <a:ext cx="2057400" cy="685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9" name="Text Box 17"/>
          <p:cNvSpPr txBox="1">
            <a:spLocks noChangeArrowheads="1"/>
          </p:cNvSpPr>
          <p:nvPr/>
        </p:nvSpPr>
        <p:spPr bwMode="auto">
          <a:xfrm>
            <a:off x="5791200" y="23622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Team Agenda (Full)</a:t>
            </a:r>
          </a:p>
        </p:txBody>
      </p:sp>
      <p:sp>
        <p:nvSpPr>
          <p:cNvPr id="80920" name="Rectangle 18"/>
          <p:cNvSpPr>
            <a:spLocks noChangeArrowheads="1"/>
          </p:cNvSpPr>
          <p:nvPr/>
        </p:nvSpPr>
        <p:spPr bwMode="auto">
          <a:xfrm>
            <a:off x="1219200" y="1774825"/>
            <a:ext cx="5349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S</a:t>
            </a:r>
            <a:endParaRPr lang="en-US" sz="4800"/>
          </a:p>
        </p:txBody>
      </p:sp>
      <p:sp>
        <p:nvSpPr>
          <p:cNvPr id="80921" name="Rectangle 19"/>
          <p:cNvSpPr>
            <a:spLocks noChangeArrowheads="1"/>
          </p:cNvSpPr>
          <p:nvPr/>
        </p:nvSpPr>
        <p:spPr bwMode="auto">
          <a:xfrm>
            <a:off x="1295400" y="5105400"/>
            <a:ext cx="5889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O</a:t>
            </a:r>
          </a:p>
        </p:txBody>
      </p:sp>
      <p:sp>
        <p:nvSpPr>
          <p:cNvPr id="80922" name="Rectangle 20"/>
          <p:cNvSpPr>
            <a:spLocks noChangeArrowheads="1"/>
          </p:cNvSpPr>
          <p:nvPr/>
        </p:nvSpPr>
        <p:spPr bwMode="auto">
          <a:xfrm>
            <a:off x="6705600" y="5562600"/>
            <a:ext cx="5889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O</a:t>
            </a:r>
          </a:p>
        </p:txBody>
      </p:sp>
      <p:sp>
        <p:nvSpPr>
          <p:cNvPr id="80923" name="Rectangle 21"/>
          <p:cNvSpPr>
            <a:spLocks noChangeArrowheads="1"/>
          </p:cNvSpPr>
          <p:nvPr/>
        </p:nvSpPr>
        <p:spPr bwMode="auto">
          <a:xfrm>
            <a:off x="7458075" y="3276600"/>
            <a:ext cx="5349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S</a:t>
            </a:r>
          </a:p>
        </p:txBody>
      </p:sp>
      <p:sp>
        <p:nvSpPr>
          <p:cNvPr id="80924" name="AutoShape 22"/>
          <p:cNvSpPr>
            <a:spLocks noChangeArrowheads="1"/>
          </p:cNvSpPr>
          <p:nvPr/>
        </p:nvSpPr>
        <p:spPr bwMode="auto">
          <a:xfrm rot="5041204">
            <a:off x="6819900" y="34671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Oval 2"/>
          <p:cNvSpPr>
            <a:spLocks noChangeArrowheads="1"/>
          </p:cNvSpPr>
          <p:nvPr/>
        </p:nvSpPr>
        <p:spPr bwMode="auto">
          <a:xfrm>
            <a:off x="1905000" y="1295400"/>
            <a:ext cx="5105400" cy="5029200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/>
              <a:t> </a:t>
            </a:r>
            <a:r>
              <a:rPr lang="en-US" sz="5400"/>
              <a:t>B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609600" y="3657600"/>
            <a:ext cx="2362200" cy="1066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429000" y="990600"/>
            <a:ext cx="2057400" cy="685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276600" y="5562600"/>
            <a:ext cx="2209800" cy="1066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5943600" y="3581400"/>
            <a:ext cx="2057400" cy="685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533400" y="368935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Clinical Reputation (Dropping)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3505200" y="103505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Demand for Facility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5867400" y="3505200"/>
            <a:ext cx="2209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Waiting Time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/>
              <a:t>(Rising)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3200400" y="5588000"/>
            <a:ext cx="2362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Patient Satisfaction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/>
              <a:t>(Going Down)</a:t>
            </a:r>
          </a:p>
        </p:txBody>
      </p:sp>
      <p:sp>
        <p:nvSpPr>
          <p:cNvPr id="81931" name="AutoShape 11"/>
          <p:cNvSpPr>
            <a:spLocks noChangeArrowheads="1"/>
          </p:cNvSpPr>
          <p:nvPr/>
        </p:nvSpPr>
        <p:spPr bwMode="auto">
          <a:xfrm rot="-3556773">
            <a:off x="2095500" y="23241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AutoShape 12"/>
          <p:cNvSpPr>
            <a:spLocks noChangeArrowheads="1"/>
          </p:cNvSpPr>
          <p:nvPr/>
        </p:nvSpPr>
        <p:spPr bwMode="auto">
          <a:xfrm rot="-7736452">
            <a:off x="2171700" y="50673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3" name="AutoShape 13"/>
          <p:cNvSpPr>
            <a:spLocks noChangeArrowheads="1"/>
          </p:cNvSpPr>
          <p:nvPr/>
        </p:nvSpPr>
        <p:spPr bwMode="auto">
          <a:xfrm rot="8031760">
            <a:off x="6210300" y="52959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AutoShape 14"/>
          <p:cNvSpPr>
            <a:spLocks noChangeArrowheads="1"/>
          </p:cNvSpPr>
          <p:nvPr/>
        </p:nvSpPr>
        <p:spPr bwMode="auto">
          <a:xfrm rot="3479391">
            <a:off x="6324600" y="21336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7010400" y="1752600"/>
            <a:ext cx="5889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O</a:t>
            </a:r>
          </a:p>
        </p:txBody>
      </p:sp>
      <p:sp>
        <p:nvSpPr>
          <p:cNvPr id="81936" name="Rectangle 18"/>
          <p:cNvSpPr>
            <a:spLocks noChangeArrowheads="1"/>
          </p:cNvSpPr>
          <p:nvPr/>
        </p:nvSpPr>
        <p:spPr bwMode="auto">
          <a:xfrm>
            <a:off x="1219200" y="1774825"/>
            <a:ext cx="5889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O</a:t>
            </a:r>
            <a:endParaRPr lang="en-US" sz="4800"/>
          </a:p>
        </p:txBody>
      </p:sp>
      <p:sp>
        <p:nvSpPr>
          <p:cNvPr id="81937" name="Rectangle 19"/>
          <p:cNvSpPr>
            <a:spLocks noChangeArrowheads="1"/>
          </p:cNvSpPr>
          <p:nvPr/>
        </p:nvSpPr>
        <p:spPr bwMode="auto">
          <a:xfrm>
            <a:off x="1295400" y="5105400"/>
            <a:ext cx="5349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S</a:t>
            </a:r>
          </a:p>
        </p:txBody>
      </p:sp>
      <p:sp>
        <p:nvSpPr>
          <p:cNvPr id="81938" name="Rectangle 20"/>
          <p:cNvSpPr>
            <a:spLocks noChangeArrowheads="1"/>
          </p:cNvSpPr>
          <p:nvPr/>
        </p:nvSpPr>
        <p:spPr bwMode="auto">
          <a:xfrm>
            <a:off x="6705600" y="5562600"/>
            <a:ext cx="5889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25913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Oval 2"/>
          <p:cNvSpPr>
            <a:spLocks noChangeArrowheads="1"/>
          </p:cNvSpPr>
          <p:nvPr/>
        </p:nvSpPr>
        <p:spPr bwMode="auto">
          <a:xfrm>
            <a:off x="1905000" y="1295400"/>
            <a:ext cx="5105400" cy="5029200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5400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762000" y="3581400"/>
            <a:ext cx="2209800" cy="685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3429000" y="990600"/>
            <a:ext cx="2057400" cy="685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3276600" y="5943600"/>
            <a:ext cx="2209800" cy="533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5943600" y="3581400"/>
            <a:ext cx="2057400" cy="685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609600" y="37338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Production Cost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505200" y="103505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Layoffs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5867400" y="35814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Employee Satisfaction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3200400" y="60198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Performance</a:t>
            </a:r>
          </a:p>
        </p:txBody>
      </p:sp>
      <p:sp>
        <p:nvSpPr>
          <p:cNvPr id="82955" name="AutoShape 11"/>
          <p:cNvSpPr>
            <a:spLocks noChangeArrowheads="1"/>
          </p:cNvSpPr>
          <p:nvPr/>
        </p:nvSpPr>
        <p:spPr bwMode="auto">
          <a:xfrm rot="-3556773">
            <a:off x="2095500" y="23241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AutoShape 12"/>
          <p:cNvSpPr>
            <a:spLocks noChangeArrowheads="1"/>
          </p:cNvSpPr>
          <p:nvPr/>
        </p:nvSpPr>
        <p:spPr bwMode="auto">
          <a:xfrm rot="-7736452">
            <a:off x="2171700" y="50673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AutoShape 13"/>
          <p:cNvSpPr>
            <a:spLocks noChangeArrowheads="1"/>
          </p:cNvSpPr>
          <p:nvPr/>
        </p:nvSpPr>
        <p:spPr bwMode="auto">
          <a:xfrm rot="8031760">
            <a:off x="6210300" y="52959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AutoShape 14"/>
          <p:cNvSpPr>
            <a:spLocks noChangeArrowheads="1"/>
          </p:cNvSpPr>
          <p:nvPr/>
        </p:nvSpPr>
        <p:spPr bwMode="auto">
          <a:xfrm rot="3479391">
            <a:off x="6324600" y="21336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7010400" y="1752600"/>
            <a:ext cx="5889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O</a:t>
            </a: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1219200" y="1774825"/>
            <a:ext cx="5349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S</a:t>
            </a:r>
            <a:endParaRPr lang="en-US" sz="4800"/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1295400" y="5105400"/>
            <a:ext cx="5889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O</a:t>
            </a: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7086600" y="5105400"/>
            <a:ext cx="5349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37400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Oval 2"/>
          <p:cNvSpPr>
            <a:spLocks noChangeArrowheads="1"/>
          </p:cNvSpPr>
          <p:nvPr/>
        </p:nvSpPr>
        <p:spPr bwMode="auto">
          <a:xfrm>
            <a:off x="1905000" y="1295400"/>
            <a:ext cx="5105400" cy="5029200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33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/>
              <a:t> </a:t>
            </a:r>
            <a:endParaRPr lang="en-US" sz="5400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609600" y="3733800"/>
            <a:ext cx="2362200" cy="685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3429000" y="990600"/>
            <a:ext cx="2057400" cy="6699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3276600" y="5943600"/>
            <a:ext cx="2209800" cy="685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5943600" y="3581400"/>
            <a:ext cx="2057400" cy="685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5400000" scaled="1"/>
          </a:gradFill>
          <a:ln w="19050">
            <a:solidFill>
              <a:srgbClr val="33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533400" y="38100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Meeting Attendance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3352800" y="1019175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Staff Communication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5867400" y="37338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Staff Meetings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3200400" y="60960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Scheduling Conflicts</a:t>
            </a:r>
          </a:p>
        </p:txBody>
      </p:sp>
      <p:sp>
        <p:nvSpPr>
          <p:cNvPr id="83979" name="AutoShape 11"/>
          <p:cNvSpPr>
            <a:spLocks noChangeArrowheads="1"/>
          </p:cNvSpPr>
          <p:nvPr/>
        </p:nvSpPr>
        <p:spPr bwMode="auto">
          <a:xfrm rot="-3556773">
            <a:off x="2095500" y="23241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AutoShape 12"/>
          <p:cNvSpPr>
            <a:spLocks noChangeArrowheads="1"/>
          </p:cNvSpPr>
          <p:nvPr/>
        </p:nvSpPr>
        <p:spPr bwMode="auto">
          <a:xfrm rot="-7736452">
            <a:off x="2171700" y="50673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AutoShape 13"/>
          <p:cNvSpPr>
            <a:spLocks noChangeArrowheads="1"/>
          </p:cNvSpPr>
          <p:nvPr/>
        </p:nvSpPr>
        <p:spPr bwMode="auto">
          <a:xfrm rot="8031760">
            <a:off x="6210300" y="52959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AutoShape 14"/>
          <p:cNvSpPr>
            <a:spLocks noChangeArrowheads="1"/>
          </p:cNvSpPr>
          <p:nvPr/>
        </p:nvSpPr>
        <p:spPr bwMode="auto">
          <a:xfrm rot="3479391">
            <a:off x="6324600" y="2133600"/>
            <a:ext cx="381000" cy="304800"/>
          </a:xfrm>
          <a:prstGeom prst="notchedRightArrow">
            <a:avLst>
              <a:gd name="adj1" fmla="val 50000"/>
              <a:gd name="adj2" fmla="val 312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7010400" y="1752600"/>
            <a:ext cx="5889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O</a:t>
            </a: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1219200" y="1774825"/>
            <a:ext cx="5349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S</a:t>
            </a:r>
            <a:endParaRPr lang="en-US" sz="4800"/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1295400" y="5105400"/>
            <a:ext cx="5889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O</a:t>
            </a: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7086600" y="5029200"/>
            <a:ext cx="5349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065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Qayoumi</a:t>
            </a:r>
            <a:r>
              <a:rPr lang="en-US" sz="2800" dirty="0" smtClean="0"/>
              <a:t>, M.  Personal </a:t>
            </a:r>
            <a:r>
              <a:rPr lang="en-US" sz="2800" dirty="0" smtClean="0"/>
              <a:t>conversation (used </a:t>
            </a:r>
            <a:r>
              <a:rPr lang="en-US" sz="2800" smtClean="0"/>
              <a:t>by permission).</a:t>
            </a:r>
            <a:endParaRPr lang="en-US" sz="2800" dirty="0" smtClean="0"/>
          </a:p>
        </p:txBody>
      </p:sp>
      <p:sp>
        <p:nvSpPr>
          <p:cNvPr id="1126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1AA62A2-8212-4BDA-9CCA-8867B4BE65EE}" type="slidenum">
              <a:rPr lang="en-US" smtClean="0">
                <a:latin typeface="Arial" charset="0"/>
              </a:rPr>
              <a:pPr eaLnBrk="1" hangingPunct="1"/>
              <a:t>14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smtClean="0"/>
              <a:t> </a:t>
            </a:r>
            <a:r>
              <a:rPr lang="en-US" dirty="0" smtClean="0"/>
              <a:t>– Systems Dynamics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E941D37-184C-42D2-AE58-52B9849B477E}" type="slidenum">
              <a:rPr lang="en-US" smtClean="0">
                <a:latin typeface="Arial" charset="0"/>
              </a:rPr>
              <a:pPr eaLnBrk="1" hangingPunct="1"/>
              <a:t>2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9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6C6BEE0-5ADC-4D36-934F-5FF13232A984}" type="slidenum">
              <a:rPr lang="en-US" smtClean="0">
                <a:latin typeface="Arial" charset="0"/>
              </a:rPr>
              <a:pPr eaLnBrk="1" hangingPunct="1"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Systems Dynamics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Peter Senge’s “The Fifth Discipline”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Personal Mastery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Mental Models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Building Shared Vision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Team Learning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Systems Thinking</a:t>
            </a:r>
          </a:p>
          <a:p>
            <a:pPr marL="1371600" lvl="2" indent="-514350" eaLnBrk="1" hangingPunct="1">
              <a:lnSpc>
                <a:spcPct val="90000"/>
              </a:lnSpc>
              <a:defRPr/>
            </a:pPr>
            <a:r>
              <a:rPr lang="en-US" dirty="0" smtClean="0"/>
              <a:t>Integrating all of the previous 4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Complexity</a:t>
            </a:r>
            <a:endParaRPr lang="en-US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Detail Complexity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Relationship Complexity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994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100_0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3" descr="asdfasfdasfs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bg1"/>
                </a:solidFill>
              </a:rPr>
              <a:t>Parking lot (wide)</a:t>
            </a:r>
          </a:p>
        </p:txBody>
      </p:sp>
    </p:spTree>
    <p:extLst>
      <p:ext uri="{BB962C8B-B14F-4D97-AF65-F5344CB8AC3E}">
        <p14:creationId xmlns:p14="http://schemas.microsoft.com/office/powerpoint/2010/main" val="399317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100_0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5" descr="asdfasfdasfs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bg1"/>
                </a:solidFill>
              </a:rPr>
              <a:t>Parking lot (up close)</a:t>
            </a:r>
          </a:p>
        </p:txBody>
      </p:sp>
    </p:spTree>
    <p:extLst>
      <p:ext uri="{BB962C8B-B14F-4D97-AF65-F5344CB8AC3E}">
        <p14:creationId xmlns:p14="http://schemas.microsoft.com/office/powerpoint/2010/main" val="11358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Dynamics</a:t>
            </a:r>
          </a:p>
        </p:txBody>
      </p:sp>
      <p:sp>
        <p:nvSpPr>
          <p:cNvPr id="76803" name="Text Box 6"/>
          <p:cNvSpPr txBox="1">
            <a:spLocks noChangeArrowheads="1"/>
          </p:cNvSpPr>
          <p:nvPr/>
        </p:nvSpPr>
        <p:spPr bwMode="auto">
          <a:xfrm>
            <a:off x="3429000" y="1747838"/>
            <a:ext cx="19050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Return Cart</a:t>
            </a:r>
          </a:p>
        </p:txBody>
      </p:sp>
      <p:sp>
        <p:nvSpPr>
          <p:cNvPr id="76804" name="Text Box 7"/>
          <p:cNvSpPr txBox="1">
            <a:spLocks noChangeArrowheads="1"/>
          </p:cNvSpPr>
          <p:nvPr/>
        </p:nvSpPr>
        <p:spPr bwMode="auto">
          <a:xfrm>
            <a:off x="3429000" y="57150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Lower Prices</a:t>
            </a:r>
          </a:p>
        </p:txBody>
      </p:sp>
      <p:cxnSp>
        <p:nvCxnSpPr>
          <p:cNvPr id="76805" name="AutoShape 10"/>
          <p:cNvCxnSpPr>
            <a:cxnSpLocks noChangeShapeType="1"/>
            <a:stCxn id="76803" idx="3"/>
            <a:endCxn id="76804" idx="3"/>
          </p:cNvCxnSpPr>
          <p:nvPr/>
        </p:nvCxnSpPr>
        <p:spPr bwMode="auto">
          <a:xfrm>
            <a:off x="5334000" y="1936750"/>
            <a:ext cx="1588" cy="3967163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06" name="AutoShape 11"/>
          <p:cNvCxnSpPr>
            <a:cxnSpLocks noChangeShapeType="1"/>
            <a:stCxn id="76804" idx="1"/>
            <a:endCxn id="76803" idx="1"/>
          </p:cNvCxnSpPr>
          <p:nvPr/>
        </p:nvCxnSpPr>
        <p:spPr bwMode="auto">
          <a:xfrm rot="10800000" flipH="1">
            <a:off x="3429000" y="1936750"/>
            <a:ext cx="1588" cy="3967163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07" name="Text Box 12"/>
          <p:cNvSpPr txBox="1">
            <a:spLocks noChangeArrowheads="1"/>
          </p:cNvSpPr>
          <p:nvPr/>
        </p:nvSpPr>
        <p:spPr bwMode="auto">
          <a:xfrm>
            <a:off x="5638800" y="35814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+</a:t>
            </a:r>
          </a:p>
        </p:txBody>
      </p:sp>
      <p:sp>
        <p:nvSpPr>
          <p:cNvPr id="76808" name="Text Box 13"/>
          <p:cNvSpPr txBox="1">
            <a:spLocks noChangeArrowheads="1"/>
          </p:cNvSpPr>
          <p:nvPr/>
        </p:nvSpPr>
        <p:spPr bwMode="auto">
          <a:xfrm>
            <a:off x="2819400" y="35814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78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Dynamics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429000" y="1747838"/>
            <a:ext cx="19050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Return Cart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429000" y="57150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Lower Prices</a:t>
            </a:r>
          </a:p>
        </p:txBody>
      </p:sp>
      <p:sp>
        <p:nvSpPr>
          <p:cNvPr id="77829" name="Text Box 7"/>
          <p:cNvSpPr txBox="1">
            <a:spLocks noChangeArrowheads="1"/>
          </p:cNvSpPr>
          <p:nvPr/>
        </p:nvSpPr>
        <p:spPr bwMode="auto">
          <a:xfrm>
            <a:off x="5867400" y="37338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Lower Expenses</a:t>
            </a:r>
          </a:p>
        </p:txBody>
      </p:sp>
      <p:sp>
        <p:nvSpPr>
          <p:cNvPr id="77830" name="Text Box 8"/>
          <p:cNvSpPr txBox="1">
            <a:spLocks noChangeArrowheads="1"/>
          </p:cNvSpPr>
          <p:nvPr/>
        </p:nvSpPr>
        <p:spPr bwMode="auto">
          <a:xfrm>
            <a:off x="990600" y="3733800"/>
            <a:ext cx="1905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More Customers</a:t>
            </a:r>
          </a:p>
        </p:txBody>
      </p:sp>
      <p:sp>
        <p:nvSpPr>
          <p:cNvPr id="77831" name="Text Box 9"/>
          <p:cNvSpPr txBox="1">
            <a:spLocks noChangeArrowheads="1"/>
          </p:cNvSpPr>
          <p:nvPr/>
        </p:nvSpPr>
        <p:spPr bwMode="auto">
          <a:xfrm>
            <a:off x="6477000" y="22860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+</a:t>
            </a:r>
          </a:p>
        </p:txBody>
      </p:sp>
      <p:cxnSp>
        <p:nvCxnSpPr>
          <p:cNvPr id="77832" name="AutoShape 10"/>
          <p:cNvCxnSpPr>
            <a:cxnSpLocks noChangeShapeType="1"/>
            <a:stCxn id="77827" idx="3"/>
            <a:endCxn id="77829" idx="0"/>
          </p:cNvCxnSpPr>
          <p:nvPr/>
        </p:nvCxnSpPr>
        <p:spPr bwMode="auto">
          <a:xfrm>
            <a:off x="5334000" y="1936750"/>
            <a:ext cx="1485900" cy="17970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33" name="AutoShape 11"/>
          <p:cNvCxnSpPr>
            <a:cxnSpLocks noChangeShapeType="1"/>
            <a:stCxn id="77829" idx="2"/>
            <a:endCxn id="77828" idx="3"/>
          </p:cNvCxnSpPr>
          <p:nvPr/>
        </p:nvCxnSpPr>
        <p:spPr bwMode="auto">
          <a:xfrm rot="5400000">
            <a:off x="5180012" y="4264026"/>
            <a:ext cx="1793875" cy="14859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34" name="AutoShape 12"/>
          <p:cNvCxnSpPr>
            <a:cxnSpLocks noChangeShapeType="1"/>
            <a:stCxn id="77828" idx="1"/>
            <a:endCxn id="77830" idx="2"/>
          </p:cNvCxnSpPr>
          <p:nvPr/>
        </p:nvCxnSpPr>
        <p:spPr bwMode="auto">
          <a:xfrm rot="10800000">
            <a:off x="1943100" y="4110038"/>
            <a:ext cx="1485900" cy="17938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35" name="AutoShape 13"/>
          <p:cNvCxnSpPr>
            <a:cxnSpLocks noChangeShapeType="1"/>
            <a:stCxn id="77830" idx="0"/>
            <a:endCxn id="77827" idx="1"/>
          </p:cNvCxnSpPr>
          <p:nvPr/>
        </p:nvCxnSpPr>
        <p:spPr bwMode="auto">
          <a:xfrm rot="-5400000">
            <a:off x="1787525" y="2092325"/>
            <a:ext cx="1797050" cy="14859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836" name="Text Box 18"/>
          <p:cNvSpPr txBox="1">
            <a:spLocks noChangeArrowheads="1"/>
          </p:cNvSpPr>
          <p:nvPr/>
        </p:nvSpPr>
        <p:spPr bwMode="auto">
          <a:xfrm>
            <a:off x="6477000" y="51816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+</a:t>
            </a:r>
          </a:p>
        </p:txBody>
      </p:sp>
      <p:sp>
        <p:nvSpPr>
          <p:cNvPr id="77837" name="Text Box 19"/>
          <p:cNvSpPr txBox="1">
            <a:spLocks noChangeArrowheads="1"/>
          </p:cNvSpPr>
          <p:nvPr/>
        </p:nvSpPr>
        <p:spPr bwMode="auto">
          <a:xfrm>
            <a:off x="1828800" y="2286000"/>
            <a:ext cx="26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77838" name="Text Box 20"/>
          <p:cNvSpPr txBox="1">
            <a:spLocks noChangeArrowheads="1"/>
          </p:cNvSpPr>
          <p:nvPr/>
        </p:nvSpPr>
        <p:spPr bwMode="auto">
          <a:xfrm>
            <a:off x="1828800" y="51816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93401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Language of Systems Dynamics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Reinforcing Loops</a:t>
            </a:r>
          </a:p>
          <a:p>
            <a:pPr lvl="1"/>
            <a:r>
              <a:rPr lang="en-US" sz="2400" smtClean="0"/>
              <a:t>A process (virtuous or vicious) that shows an intensifying trend either cycle up or down</a:t>
            </a:r>
          </a:p>
          <a:p>
            <a:pPr lvl="1"/>
            <a:r>
              <a:rPr lang="en-US" sz="2400" smtClean="0"/>
              <a:t>Persistent, accelerating, easily underestimated</a:t>
            </a:r>
          </a:p>
          <a:p>
            <a:pPr lvl="1"/>
            <a:r>
              <a:rPr lang="en-US" sz="2400" smtClean="0"/>
              <a:t>No “O”s or an even number of “O”s</a:t>
            </a:r>
          </a:p>
          <a:p>
            <a:r>
              <a:rPr lang="en-US" sz="2800" smtClean="0"/>
              <a:t>Balancing Loops</a:t>
            </a:r>
          </a:p>
          <a:p>
            <a:pPr lvl="1"/>
            <a:r>
              <a:rPr lang="en-US" sz="2400" smtClean="0"/>
              <a:t>A process that shows the limiting or adjusting elements of the cycle</a:t>
            </a:r>
          </a:p>
          <a:p>
            <a:pPr lvl="1"/>
            <a:r>
              <a:rPr lang="en-US" sz="2400" smtClean="0"/>
              <a:t>Self-correcting, self-regulating, stable</a:t>
            </a:r>
          </a:p>
          <a:p>
            <a:pPr lvl="1"/>
            <a:r>
              <a:rPr lang="en-US" sz="2400" smtClean="0"/>
              <a:t>An odd number of “O”s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F86EE76-CDBE-4A07-9D1B-7526853B85A3}" type="slidenum">
              <a:rPr lang="en-US" smtClean="0">
                <a:latin typeface="Arial" charset="0"/>
              </a:rPr>
              <a:pPr eaLnBrk="1" hangingPunct="1"/>
              <a:t>8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9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Language of Systems Dynamics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600"/>
          </a:xfrm>
        </p:spPr>
        <p:txBody>
          <a:bodyPr/>
          <a:lstStyle/>
          <a:p>
            <a:r>
              <a:rPr lang="en-US" smtClean="0"/>
              <a:t>“S” means “same direction”</a:t>
            </a:r>
          </a:p>
          <a:p>
            <a:r>
              <a:rPr lang="en-US" smtClean="0"/>
              <a:t>“O” means “opposite direction”</a:t>
            </a:r>
          </a:p>
          <a:p>
            <a:pPr lvl="1"/>
            <a:r>
              <a:rPr lang="en-US" smtClean="0"/>
              <a:t>Thinking of them as “correlations” helps</a:t>
            </a:r>
          </a:p>
          <a:p>
            <a:pPr lvl="1"/>
            <a:endParaRPr lang="en-US" smtClean="0"/>
          </a:p>
          <a:p>
            <a:r>
              <a:rPr lang="en-US" smtClean="0"/>
              <a:t>Examples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A4B262E-3B52-4ABD-ACE9-B78233A0DCBC}" type="slidenum">
              <a:rPr lang="en-US" smtClean="0">
                <a:latin typeface="Arial" charset="0"/>
              </a:rPr>
              <a:pPr eaLnBrk="1" hangingPunct="1"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79877" name="TextBox 4"/>
          <p:cNvSpPr txBox="1">
            <a:spLocks noChangeArrowheads="1"/>
          </p:cNvSpPr>
          <p:nvPr/>
        </p:nvSpPr>
        <p:spPr bwMode="auto">
          <a:xfrm>
            <a:off x="827088" y="5392738"/>
            <a:ext cx="1298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/>
              <a:t>Revenues</a:t>
            </a:r>
          </a:p>
        </p:txBody>
      </p:sp>
      <p:sp>
        <p:nvSpPr>
          <p:cNvPr id="79878" name="TextBox 5"/>
          <p:cNvSpPr txBox="1">
            <a:spLocks noChangeArrowheads="1"/>
          </p:cNvSpPr>
          <p:nvPr/>
        </p:nvSpPr>
        <p:spPr bwMode="auto">
          <a:xfrm>
            <a:off x="2884488" y="5392738"/>
            <a:ext cx="1298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/>
              <a:t>Revenues</a:t>
            </a:r>
          </a:p>
        </p:txBody>
      </p:sp>
      <p:cxnSp>
        <p:nvCxnSpPr>
          <p:cNvPr id="8" name="Curved Connector 7"/>
          <p:cNvCxnSpPr>
            <a:stCxn id="79877" idx="0"/>
            <a:endCxn id="79878" idx="0"/>
          </p:cNvCxnSpPr>
          <p:nvPr/>
        </p:nvCxnSpPr>
        <p:spPr>
          <a:xfrm rot="5400000" flipH="1" flipV="1">
            <a:off x="2505075" y="4364038"/>
            <a:ext cx="12700" cy="205740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80" name="TextBox 8"/>
          <p:cNvSpPr txBox="1">
            <a:spLocks noChangeArrowheads="1"/>
          </p:cNvSpPr>
          <p:nvPr/>
        </p:nvSpPr>
        <p:spPr bwMode="auto">
          <a:xfrm>
            <a:off x="2341563" y="4826000"/>
            <a:ext cx="341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/>
              <a:t>S</a:t>
            </a:r>
          </a:p>
        </p:txBody>
      </p:sp>
      <p:sp>
        <p:nvSpPr>
          <p:cNvPr id="79881" name="TextBox 9"/>
          <p:cNvSpPr txBox="1">
            <a:spLocks noChangeArrowheads="1"/>
          </p:cNvSpPr>
          <p:nvPr/>
        </p:nvSpPr>
        <p:spPr bwMode="auto">
          <a:xfrm>
            <a:off x="4976813" y="5202238"/>
            <a:ext cx="1444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/>
              <a:t>Demands</a:t>
            </a:r>
          </a:p>
          <a:p>
            <a:pPr eaLnBrk="1" hangingPunct="1"/>
            <a:r>
              <a:rPr lang="en-US"/>
              <a:t>on Service</a:t>
            </a:r>
          </a:p>
        </p:txBody>
      </p:sp>
      <p:sp>
        <p:nvSpPr>
          <p:cNvPr id="79882" name="TextBox 10"/>
          <p:cNvSpPr txBox="1">
            <a:spLocks noChangeArrowheads="1"/>
          </p:cNvSpPr>
          <p:nvPr/>
        </p:nvSpPr>
        <p:spPr bwMode="auto">
          <a:xfrm>
            <a:off x="7034213" y="5202238"/>
            <a:ext cx="1338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/>
              <a:t>Quality</a:t>
            </a:r>
          </a:p>
          <a:p>
            <a:pPr eaLnBrk="1" hangingPunct="1"/>
            <a:r>
              <a:rPr lang="en-US"/>
              <a:t>of Service</a:t>
            </a:r>
          </a:p>
        </p:txBody>
      </p:sp>
      <p:cxnSp>
        <p:nvCxnSpPr>
          <p:cNvPr id="12" name="Curved Connector 11"/>
          <p:cNvCxnSpPr>
            <a:stCxn id="79881" idx="0"/>
            <a:endCxn id="79882" idx="0"/>
          </p:cNvCxnSpPr>
          <p:nvPr/>
        </p:nvCxnSpPr>
        <p:spPr>
          <a:xfrm rot="5400000" flipH="1" flipV="1">
            <a:off x="6701632" y="4199731"/>
            <a:ext cx="12700" cy="2005013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84" name="TextBox 12"/>
          <p:cNvSpPr txBox="1">
            <a:spLocks noChangeArrowheads="1"/>
          </p:cNvSpPr>
          <p:nvPr/>
        </p:nvSpPr>
        <p:spPr bwMode="auto">
          <a:xfrm>
            <a:off x="6489700" y="4637088"/>
            <a:ext cx="366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03568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On-screen Show (4:3)</PresentationFormat>
  <Paragraphs>110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 Multi-disciplinary Perspective on Decision-making and Creativity:</vt:lpstr>
      <vt:lpstr>9 – Systems Dynamics</vt:lpstr>
      <vt:lpstr>Systems Dynamics</vt:lpstr>
      <vt:lpstr>Parking lot (wide)</vt:lpstr>
      <vt:lpstr>Parking lot (up close)</vt:lpstr>
      <vt:lpstr>System Dynamics</vt:lpstr>
      <vt:lpstr>System Dynamics</vt:lpstr>
      <vt:lpstr>The Language of Systems Dynamics</vt:lpstr>
      <vt:lpstr>The Language of Systems Dynamics</vt:lpstr>
      <vt:lpstr>PowerPoint Presentation</vt:lpstr>
      <vt:lpstr>PowerPoint Presentation</vt:lpstr>
      <vt:lpstr>PowerPoint Presentation</vt:lpstr>
      <vt:lpstr>PowerPoint Presentation</vt:lpstr>
      <vt:lpstr>Sources</vt:lpstr>
    </vt:vector>
  </TitlesOfParts>
  <Company>CSU Northridge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Multi-disciplinary Perspective on Decision-making and Creativity:</dc:title>
  <dc:creator>Smith, Wayne W</dc:creator>
  <cp:lastModifiedBy>Smith, Wayne W</cp:lastModifiedBy>
  <cp:revision>6</cp:revision>
  <dcterms:created xsi:type="dcterms:W3CDTF">2013-05-23T23:54:13Z</dcterms:created>
  <dcterms:modified xsi:type="dcterms:W3CDTF">2013-06-03T21:55:16Z</dcterms:modified>
</cp:coreProperties>
</file>