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167AE-A4B8-4653-BFED-0A9F9A696EDE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D656B-8B8D-4125-8E04-D9CEEF13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9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1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4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FBC72-B85D-4853-9110-F082002B0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199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1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7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1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0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2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1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1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2018D-C761-4D47-9767-CAC3D78E863D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AD065-DCD3-4957-9D1E-D8DEB513F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Wednesday, August 28, 2013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6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8CD37C4-F764-49D0-BFFD-25D2DBCC37AC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As a manager, what </a:t>
            </a:r>
            <a:r>
              <a:rPr lang="en-US" sz="4000" dirty="0" smtClean="0"/>
              <a:t>do we want to do with the research findings?</a:t>
            </a:r>
            <a:endParaRPr lang="en-US" sz="4000" dirty="0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That is, what inferences do we want to make from research?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Let’s say we were giving a test to a job applicant…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Scoring</a:t>
            </a:r>
            <a:r>
              <a:rPr lang="en-US" sz="1800" dirty="0" smtClean="0"/>
              <a:t>, in which scoring rules are used to generate scores that are most appropriate for performances on each task in the test.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Generalization</a:t>
            </a:r>
            <a:r>
              <a:rPr lang="en-US" sz="1800" dirty="0"/>
              <a:t> </a:t>
            </a:r>
            <a:r>
              <a:rPr lang="en-US" sz="1800" dirty="0" smtClean="0"/>
              <a:t>extends the interpretation from observed scores across all tasks on a particular test to the domain score; the score expected if the examinee were administered the entire universe of potential tasks allowed by the testing procedure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Extrapolation</a:t>
            </a:r>
            <a:r>
              <a:rPr lang="en-US" sz="1800" dirty="0" smtClean="0"/>
              <a:t> extends the interpretation to a level of examinee ability in the domain of interest, with implications for expected future performance on domain-relevant tasks that might be beyond the scope of tasks allowed by the testing procedure.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Decision</a:t>
            </a:r>
            <a:r>
              <a:rPr lang="en-US" sz="2000" dirty="0" smtClean="0"/>
              <a:t> </a:t>
            </a:r>
            <a:r>
              <a:rPr lang="en-US" sz="1800" dirty="0" smtClean="0"/>
              <a:t>uses estimates of examinee ability to make decisions about examinees, such as whether the examinee is competent to practice a profession, would be appropriate for a particular academic institution, or would benefit from a certain academic course.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2923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Neuman</a:t>
            </a:r>
            <a:r>
              <a:rPr lang="en-US" sz="2800" dirty="0" smtClean="0"/>
              <a:t>, W. L., (2003), </a:t>
            </a:r>
            <a:r>
              <a:rPr lang="en-US" sz="2800" i="1" dirty="0" smtClean="0"/>
              <a:t>Social Research Methods: Quantitative and Quantitative Approaches</a:t>
            </a:r>
            <a:r>
              <a:rPr lang="en-US" sz="2800" dirty="0" smtClean="0"/>
              <a:t>, Pearson Education</a:t>
            </a:r>
          </a:p>
        </p:txBody>
      </p:sp>
      <p:sp>
        <p:nvSpPr>
          <p:cNvPr id="1126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1AA62A2-8212-4BDA-9CCA-8867B4BE65EE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90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 – Research/Methodological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A7680C5-9CA4-4D58-A7B4-1712D53634D8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6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FC20E0A-5FCF-4F4B-BAB0-8FEA0FCFC33A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Research/Methodological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Use of Secondary Data is convenient, but potentially less useful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Primary Data collection is definitely less convenient, but potentially </a:t>
            </a:r>
            <a:r>
              <a:rPr lang="en-US" i="1" smtClean="0"/>
              <a:t>very</a:t>
            </a:r>
            <a:r>
              <a:rPr lang="en-US" smtClean="0"/>
              <a:t> useful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451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68E1138-73AE-4771-BCF7-E5C2146A33BC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Research/Methodological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Survey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quantitative vs. qualitative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Evaluate numbers or examine texts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multiple choice vs. “open ended”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face-to-face vs. non-face-to-face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Direct Observation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Passive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Field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“Experimentation” is almost always out of the question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314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8CD37C4-F764-49D0-BFFD-25D2DBCC37AC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Research/Methodological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Perspectives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Positivist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Interpretivist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Critical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Learning to see causal relations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Learning to see what isn’t in the data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9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917496E-8FC5-4C99-B3A9-7EEEAF42FB71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smtClean="0"/>
              <a:t>Differences between Theory &amp; Ideology</a:t>
            </a:r>
          </a:p>
        </p:txBody>
      </p:sp>
      <p:graphicFrame>
        <p:nvGraphicFramePr>
          <p:cNvPr id="148483" name="Group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9436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34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Theory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Ideology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Conditional, negotiated understanding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Offers absolute certainty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Incomplete; recognizes uncertainty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Has “all the answers”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Growing, open, unfolding, expanding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Fixed, closed, finished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Welcomes tests, positive and negative evidence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Avoids tests and findings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Changes based on evidence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Blind to opposing evidence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Detached, disconnected, moral stand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Locked into specific moral beliefs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Neutral; considers all sides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Highly partial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Strongly seeks logical consistency, congruity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Has contradictions and inconsistencies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Transcends/crosses social positions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Rooted in specific position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559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8CD37C4-F764-49D0-BFFD-25D2DBCC37AC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Our Research Models Work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 English,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Predicted value = estimated value + error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In Math,</a:t>
            </a:r>
          </a:p>
          <a:p>
            <a:pPr lvl="1">
              <a:lnSpc>
                <a:spcPct val="90000"/>
              </a:lnSpc>
            </a:pPr>
            <a:r>
              <a:rPr lang="el-GR" dirty="0" smtClean="0"/>
              <a:t>Ῡ</a:t>
            </a:r>
            <a:r>
              <a:rPr lang="en-US" dirty="0" smtClean="0"/>
              <a:t> = x + 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 = error—1) systematic error and 2) bias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statistical techniques for 1)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judgment for 2)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Let’s leave, in general, the characterization of the systematic error (random chance) to </a:t>
            </a:r>
            <a:r>
              <a:rPr lang="en-US" u="sng" dirty="0" smtClean="0"/>
              <a:t>professionals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 </a:t>
            </a:r>
            <a:r>
              <a:rPr lang="en-US" u="sng" dirty="0" smtClean="0"/>
              <a:t>managers</a:t>
            </a:r>
            <a:r>
              <a:rPr lang="en-US" dirty="0" smtClean="0"/>
              <a:t>, let’s try to characterize the unsystematic error (bias), </a:t>
            </a:r>
            <a:r>
              <a:rPr lang="en-US" i="1" dirty="0" smtClean="0"/>
              <a:t>so the professionals </a:t>
            </a:r>
            <a:r>
              <a:rPr lang="en-US" i="1" dirty="0" smtClean="0"/>
              <a:t>(and other managers) don’t </a:t>
            </a:r>
            <a:r>
              <a:rPr lang="en-US" i="1" dirty="0" smtClean="0"/>
              <a:t>miss them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838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8CD37C4-F764-49D0-BFFD-25D2DBCC37AC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Threats to Internal Validity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i="1" dirty="0" smtClean="0"/>
              <a:t>especially</a:t>
            </a:r>
            <a:r>
              <a:rPr lang="en-US" sz="4000" dirty="0" smtClean="0"/>
              <a:t> surveys)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Selection Bias (</a:t>
            </a:r>
            <a:r>
              <a:rPr lang="en-US" sz="2400" i="1" dirty="0" smtClean="0"/>
              <a:t>by far</a:t>
            </a:r>
            <a:r>
              <a:rPr lang="en-US" sz="2400" dirty="0" smtClean="0"/>
              <a:t>, the biggest issue in practical life)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…is the threat that research participants will not form equivalent groups.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History Bias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…is the threat that an event unrelated to the treatment will occur during the experiment and influence the dependent variable.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Maturation Bias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…is the threat that some biological, psychological, or emotional process within the subjects and separate from the treatment will change over time.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Testing Bias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Sometimes, a pre-test (pilot) influences the actual (real) test.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Instrumentation Bias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…occurs when the instrument changes during the administration of the instrument.</a:t>
            </a:r>
          </a:p>
        </p:txBody>
      </p:sp>
    </p:spTree>
    <p:extLst>
      <p:ext uri="{BB962C8B-B14F-4D97-AF65-F5344CB8AC3E}">
        <p14:creationId xmlns:p14="http://schemas.microsoft.com/office/powerpoint/2010/main" val="405083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8CD37C4-F764-49D0-BFFD-25D2DBCC37AC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Threats to Internal Validity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i="1" dirty="0" smtClean="0"/>
              <a:t>especially</a:t>
            </a:r>
            <a:r>
              <a:rPr lang="en-US" sz="4000" dirty="0" smtClean="0"/>
              <a:t> surveys)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Mortality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…arises when some subjects do not continue throughout the experiment.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Diffusion of Treatment (Contamination)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…the threat the research participants in different groups will communicate with each other and learn about the other’s treatment.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Compensatory Behavior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…when some experiments provide something of value to one group, but not to another.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Experimenter Expectancy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…occurs when subtle, inadvertent changes by the interviewer alter the response by one or more respondents.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One last thing—</a:t>
            </a:r>
            <a:r>
              <a:rPr lang="en-US" sz="2400" b="1" dirty="0" smtClean="0"/>
              <a:t>Threats to </a:t>
            </a:r>
            <a:r>
              <a:rPr lang="en-US" sz="2400" b="1" i="1" dirty="0" smtClean="0"/>
              <a:t>External</a:t>
            </a:r>
            <a:r>
              <a:rPr lang="en-US" sz="2400" b="1" dirty="0" smtClean="0"/>
              <a:t> Validity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does the survey instrument actually reflect </a:t>
            </a:r>
            <a:r>
              <a:rPr lang="en-US" sz="2000" dirty="0" smtClean="0"/>
              <a:t>reality (and all of it)?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Are we absolutely sure that the survey doesn’t change the reality?</a:t>
            </a:r>
          </a:p>
        </p:txBody>
      </p:sp>
    </p:spTree>
    <p:extLst>
      <p:ext uri="{BB962C8B-B14F-4D97-AF65-F5344CB8AC3E}">
        <p14:creationId xmlns:p14="http://schemas.microsoft.com/office/powerpoint/2010/main" val="279873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740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Multi-disciplinary Perspective on Decision-making and Creativity:</vt:lpstr>
      <vt:lpstr>7 – Research/Methodological</vt:lpstr>
      <vt:lpstr>Research/Methodological</vt:lpstr>
      <vt:lpstr>Research/Methodological</vt:lpstr>
      <vt:lpstr>Research/Methodological</vt:lpstr>
      <vt:lpstr>Differences between Theory &amp; Ideology</vt:lpstr>
      <vt:lpstr>How Our Research Models Work</vt:lpstr>
      <vt:lpstr>Threats to Internal Validity (especially surveys)</vt:lpstr>
      <vt:lpstr>Threats to Internal Validity (especially surveys)</vt:lpstr>
      <vt:lpstr>As a manager, what do we want to do with the research findings?</vt:lpstr>
      <vt:lpstr>Sources</vt:lpstr>
    </vt:vector>
  </TitlesOfParts>
  <Company>CSU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9</cp:revision>
  <dcterms:created xsi:type="dcterms:W3CDTF">2013-05-23T23:52:06Z</dcterms:created>
  <dcterms:modified xsi:type="dcterms:W3CDTF">2013-08-28T20:37:31Z</dcterms:modified>
</cp:coreProperties>
</file>