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8F5B8-92BA-48AA-BAC2-CD277A589D2A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012F2-75F5-49EF-B487-A3AD6A7E6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9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685824" indent="-263778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055113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477159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1899204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321249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3295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65340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587386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B463403-9667-4A61-A61A-273B75A35292}" type="slidenum">
              <a:rPr lang="en-US" smtClean="0">
                <a:latin typeface="Arial" charset="0"/>
              </a:rPr>
              <a:pPr eaLnBrk="1" hangingPunct="1"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7412"/>
          </a:xfrm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2938"/>
            <a:ext cx="5487013" cy="4114588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147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35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82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77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60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4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69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31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86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73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9B07F-B93F-4584-9B66-D2F706CF7442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930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8793233-B7F3-4543-A10B-703AE616148C}" type="slidenum">
              <a:rPr lang="en-US" smtClean="0">
                <a:latin typeface="Arial" charset="0"/>
              </a:rPr>
              <a:pPr eaLnBrk="1" hangingPunct="1"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sz="4000" b="1" smtClean="0"/>
              <a:t>A Multi-disciplinary Perspective on Decision-making and Creativity:</a:t>
            </a:r>
            <a:endParaRPr lang="en-US" sz="3200" b="1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4648200"/>
            <a:ext cx="5105400" cy="14478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en-US" sz="2800" smtClean="0"/>
              <a:t>Wayne Smith, Ph.D.</a:t>
            </a:r>
          </a:p>
          <a:p>
            <a:pPr algn="r" eaLnBrk="1" hangingPunct="1">
              <a:lnSpc>
                <a:spcPct val="90000"/>
              </a:lnSpc>
            </a:pPr>
            <a:r>
              <a:rPr lang="en-US" sz="2800" smtClean="0"/>
              <a:t>Department of Management</a:t>
            </a:r>
          </a:p>
          <a:p>
            <a:pPr algn="r" eaLnBrk="1" hangingPunct="1">
              <a:lnSpc>
                <a:spcPct val="90000"/>
              </a:lnSpc>
            </a:pPr>
            <a:r>
              <a:rPr lang="en-US" sz="2800" smtClean="0"/>
              <a:t>CSU Northridge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9600" y="2590800"/>
            <a:ext cx="7772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3200" dirty="0">
                <a:solidFill>
                  <a:schemeClr val="tx2"/>
                </a:solidFill>
                <a:latin typeface="Lucida Sans Unicode" pitchFamily="34" charset="0"/>
              </a:rPr>
              <a:t>Using the Diversity of Truth-seeking and Sense-making to Advantage in Organizational Contexts</a:t>
            </a:r>
          </a:p>
        </p:txBody>
      </p:sp>
      <p:sp>
        <p:nvSpPr>
          <p:cNvPr id="205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4290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i="1" smtClean="0">
                <a:latin typeface="Arial" charset="0"/>
              </a:rPr>
              <a:t>Updated</a:t>
            </a:r>
            <a:r>
              <a:rPr lang="en-US" smtClean="0">
                <a:latin typeface="Arial" charset="0"/>
              </a:rPr>
              <a:t>: </a:t>
            </a:r>
            <a:fld id="{B2A203D0-9796-4967-AA04-3F248F0D21BF}" type="datetime2">
              <a:rPr lang="en-US" smtClean="0">
                <a:latin typeface="Arial" charset="0"/>
              </a:rPr>
              <a:pPr eaLnBrk="1" hangingPunct="1"/>
              <a:t>Thursday, May 23, 2013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365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smtClean="0"/>
              <a:t>Do In-class “Real World” Exercise</a:t>
            </a:r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D45CB01-4DCD-4F66-ABBC-3B0FACA0D2CB}" type="slidenum">
              <a:rPr lang="en-US" smtClean="0">
                <a:latin typeface="Arial" charset="0"/>
              </a:rPr>
              <a:pPr eaLnBrk="1" hangingPunct="1"/>
              <a:t>10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081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 descr="asdfasfdasfs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362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Contrast food – zoom 2</a:t>
            </a:r>
            <a:endParaRPr lang="en-US" smtClean="0"/>
          </a:p>
        </p:txBody>
      </p:sp>
      <p:pic>
        <p:nvPicPr>
          <p:cNvPr id="12291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08529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 smtClean="0"/>
              <a:t>1 – Course Introduction</a:t>
            </a:r>
            <a:endParaRPr lang="en-US" dirty="0" smtClean="0"/>
          </a:p>
        </p:txBody>
      </p:sp>
      <p:sp>
        <p:nvSpPr>
          <p:cNvPr id="30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D26D4BA-A31A-4427-99B4-428931DE0FEF}" type="slidenum">
              <a:rPr lang="en-US" smtClean="0">
                <a:latin typeface="Arial" charset="0"/>
              </a:rPr>
              <a:pPr eaLnBrk="1" hangingPunct="1"/>
              <a:t>2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15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21416B85-7BB8-4146-B636-DC1EC7CDF88A}" type="slidenum">
              <a:rPr lang="en-US" smtClean="0">
                <a:latin typeface="Arial" charset="0"/>
              </a:rPr>
              <a:pPr eaLnBrk="1" hangingPunct="1"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The Organization of the Class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Decision-making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Process View (“details”)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Synoptic View (“big picture”)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Creativity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Organizational Creativity (“value”)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Personal Creativity (“success”)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And sundry topics along the way…</a:t>
            </a:r>
          </a:p>
        </p:txBody>
      </p:sp>
    </p:spTree>
    <p:extLst>
      <p:ext uri="{BB962C8B-B14F-4D97-AF65-F5344CB8AC3E}">
        <p14:creationId xmlns:p14="http://schemas.microsoft.com/office/powerpoint/2010/main" val="98175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A5D2F9B-2BD8-4ADB-B37E-AEDD59DAA1FE}" type="slidenum">
              <a:rPr lang="en-US" smtClean="0">
                <a:latin typeface="Arial" charset="0"/>
              </a:rPr>
              <a:pPr eaLnBrk="1" hangingPunct="1"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Multi-disciplinary Perspectives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Philosophy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Psychological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Physiological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Research/Methodological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Sociological (network)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Legal (Political/Anthropological)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Systems Dynamics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Technological/Engineering</a:t>
            </a:r>
          </a:p>
        </p:txBody>
      </p:sp>
    </p:spTree>
    <p:extLst>
      <p:ext uri="{BB962C8B-B14F-4D97-AF65-F5344CB8AC3E}">
        <p14:creationId xmlns:p14="http://schemas.microsoft.com/office/powerpoint/2010/main" val="4239501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EDF97BB-2EB6-468F-8BCB-42AB760A86E9}" type="slidenum">
              <a:rPr lang="en-US" smtClean="0">
                <a:latin typeface="Arial" charset="0"/>
              </a:rPr>
              <a:pPr eaLnBrk="1" hangingPunct="1"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Two Working Definitions for the In-class Exercise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What is </a:t>
            </a:r>
            <a:r>
              <a:rPr lang="en-US" sz="2800" u="sng" dirty="0" smtClean="0"/>
              <a:t>Decision-making</a:t>
            </a:r>
            <a:r>
              <a:rPr lang="en-US" sz="2800" dirty="0" smtClean="0"/>
              <a:t>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“The process of identifying problems and opportunities for the Organization”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Requires 1), design a choice, 2), form expectations, and 3), evaluate the consequences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What is </a:t>
            </a:r>
            <a:r>
              <a:rPr lang="en-US" sz="2800" u="sng" dirty="0" smtClean="0"/>
              <a:t>Creativity</a:t>
            </a:r>
            <a:r>
              <a:rPr lang="en-US" sz="2800" dirty="0" smtClean="0"/>
              <a:t>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“The generation of novel ideas that may meet perceived needs or respond to opportunities for the Organization”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Requires 1), unique techniques, 2), observe needs/opportunities, and 3), evaluate the desired impact</a:t>
            </a:r>
          </a:p>
        </p:txBody>
      </p:sp>
    </p:spTree>
    <p:extLst>
      <p:ext uri="{BB962C8B-B14F-4D97-AF65-F5344CB8AC3E}">
        <p14:creationId xmlns:p14="http://schemas.microsoft.com/office/powerpoint/2010/main" val="2245644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FFABD473-D11E-4724-BF5F-0EBEFCE21243}" type="slidenum">
              <a:rPr lang="en-US" smtClean="0">
                <a:latin typeface="Arial" charset="0"/>
              </a:rPr>
              <a:pPr eaLnBrk="1" hangingPunct="1"/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What Skills, Knowledge, and Abilities (SKA) </a:t>
            </a:r>
            <a:r>
              <a:rPr lang="en-US" sz="4000" i="1" smtClean="0"/>
              <a:t>really</a:t>
            </a:r>
            <a:r>
              <a:rPr lang="en-US" sz="4000" smtClean="0"/>
              <a:t> matter?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Rubin, R., and Dierdorff, E. (2009), </a:t>
            </a:r>
            <a:r>
              <a:rPr lang="en-US" sz="2800" i="1" smtClean="0"/>
              <a:t>“</a:t>
            </a:r>
            <a:r>
              <a:rPr lang="en-US" sz="2800" smtClean="0"/>
              <a:t>How Relevant Is the MBA? Assessing the Alignment of Required Curricula and Required Managerial Competencies”, </a:t>
            </a:r>
            <a:r>
              <a:rPr lang="en-US" sz="2800" i="1" smtClean="0"/>
              <a:t>Academy of Management Learning and Education</a:t>
            </a:r>
            <a:r>
              <a:rPr lang="en-US" sz="2800" smtClean="0"/>
              <a:t>, 8 (2), pp. 208-224</a:t>
            </a:r>
            <a:br>
              <a:rPr lang="en-US" sz="2800" smtClean="0"/>
            </a:b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 authors did two things: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Surveyed executives for what SKAs those executives wanted in their managers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Surveyed MBA curriculum by those SKA categories</a:t>
            </a:r>
          </a:p>
        </p:txBody>
      </p:sp>
    </p:spTree>
    <p:extLst>
      <p:ext uri="{BB962C8B-B14F-4D97-AF65-F5344CB8AC3E}">
        <p14:creationId xmlns:p14="http://schemas.microsoft.com/office/powerpoint/2010/main" val="2001223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FF043961-3B07-4200-8049-DDAAC1D325AE}" type="slidenum">
              <a:rPr lang="en-US" smtClean="0">
                <a:latin typeface="Arial" charset="0"/>
              </a:rPr>
              <a:pPr eaLnBrk="1" hangingPunct="1"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What do Executives want their Managers to Excel at?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3400" y="1447800"/>
          <a:ext cx="8077200" cy="5483225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838200"/>
                <a:gridCol w="2133600"/>
                <a:gridCol w="5105400"/>
              </a:tblGrid>
              <a:tr h="84819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Rank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Competency Category</a:t>
                      </a:r>
                    </a:p>
                    <a:p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Examples</a:t>
                      </a:r>
                      <a:endParaRPr lang="en-US" sz="1600" dirty="0"/>
                    </a:p>
                  </a:txBody>
                  <a:tcPr marT="45723" marB="45723"/>
                </a:tc>
              </a:tr>
              <a:tr h="67148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Decision-making processes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getting information; judging the qualities of things, services, or people</a:t>
                      </a:r>
                      <a:endParaRPr lang="en-US" sz="1600" dirty="0"/>
                    </a:p>
                  </a:txBody>
                  <a:tcPr marT="45723" marB="45723"/>
                </a:tc>
              </a:tr>
              <a:tr h="8230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Human Capital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coaching and developing others; resolving conflicts and negotiating with others; developing</a:t>
                      </a:r>
                      <a:r>
                        <a:rPr lang="en-US" sz="1600" baseline="0" dirty="0" smtClean="0"/>
                        <a:t> and building teams</a:t>
                      </a:r>
                      <a:endParaRPr lang="en-US" sz="1600" dirty="0"/>
                    </a:p>
                  </a:txBody>
                  <a:tcPr marT="45723" marB="45723"/>
                </a:tc>
              </a:tr>
              <a:tr h="67148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Strategy and Innovation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thinking</a:t>
                      </a:r>
                      <a:r>
                        <a:rPr lang="en-US" sz="1600" baseline="0" dirty="0" smtClean="0"/>
                        <a:t> creatively; developing objectives and strategies; providing advice to others</a:t>
                      </a:r>
                      <a:endParaRPr lang="en-US" sz="1600" dirty="0"/>
                    </a:p>
                  </a:txBody>
                  <a:tcPr marT="45723" marB="45723"/>
                </a:tc>
              </a:tr>
              <a:tr h="8230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Task Environment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communicating with persons outside the org.; establishing and maintaining interpersonal relationships;</a:t>
                      </a:r>
                      <a:r>
                        <a:rPr lang="en-US" sz="1600" baseline="0" dirty="0" smtClean="0"/>
                        <a:t> influencing others</a:t>
                      </a:r>
                      <a:endParaRPr lang="en-US" sz="1600" dirty="0"/>
                    </a:p>
                  </a:txBody>
                  <a:tcPr marT="45723" marB="45723"/>
                </a:tc>
              </a:tr>
              <a:tr h="8230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Administration and Control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evaluating information to determine compliance with standards; documenting or recording information</a:t>
                      </a:r>
                      <a:endParaRPr lang="en-US" sz="1600" dirty="0"/>
                    </a:p>
                  </a:txBody>
                  <a:tcPr marT="45723" marB="45723"/>
                </a:tc>
              </a:tr>
              <a:tr h="8230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Logistics and Technology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inspecting equipment,</a:t>
                      </a:r>
                      <a:r>
                        <a:rPr lang="en-US" sz="1600" baseline="0" dirty="0" smtClean="0"/>
                        <a:t> structures, or material; controlling machines and processes; interacting with computers</a:t>
                      </a:r>
                      <a:endParaRPr lang="en-US" sz="1600" dirty="0"/>
                    </a:p>
                  </a:txBody>
                  <a:tcPr marT="45723" marB="4572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2789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8A70753B-C5C5-4D07-B873-10599590E62C}" type="slidenum">
              <a:rPr lang="en-US" smtClean="0">
                <a:latin typeface="Arial" charset="0"/>
              </a:rPr>
              <a:pPr eaLnBrk="1" hangingPunct="1"/>
              <a:t>8</a:t>
            </a:fld>
            <a:endParaRPr lang="en-US" smtClean="0">
              <a:latin typeface="Arial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What do Executives want their Managers to Excel at?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449816"/>
              </p:ext>
            </p:extLst>
          </p:nvPr>
        </p:nvGraphicFramePr>
        <p:xfrm>
          <a:off x="533400" y="1447800"/>
          <a:ext cx="8077200" cy="518636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838200"/>
                <a:gridCol w="2133600"/>
                <a:gridCol w="5105400"/>
              </a:tblGrid>
              <a:tr h="91446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Rank</a:t>
                      </a: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Competency Category</a:t>
                      </a:r>
                    </a:p>
                    <a:p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Examples of Courses</a:t>
                      </a:r>
                      <a:endParaRPr lang="en-US" sz="1600" dirty="0"/>
                    </a:p>
                  </a:txBody>
                  <a:tcPr marT="45723" marB="45723"/>
                </a:tc>
              </a:tr>
              <a:tr h="67148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Decision-making processes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decision</a:t>
                      </a:r>
                      <a:r>
                        <a:rPr lang="en-US" sz="1800" baseline="0" dirty="0" smtClean="0"/>
                        <a:t> analysis; decision models; applied statistical analysis; quantitative methods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67148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Human Capital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organizational behavior;</a:t>
                      </a:r>
                      <a:r>
                        <a:rPr lang="en-US" sz="1800" baseline="0" dirty="0" smtClean="0"/>
                        <a:t> HR mgt.; leadership dynamics; negotiation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67148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Strategy and Innovation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strategic</a:t>
                      </a:r>
                      <a:r>
                        <a:rPr lang="en-US" sz="1800" baseline="0" dirty="0" smtClean="0"/>
                        <a:t> planning and implementation; strategic analysis; competitive strategy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91446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Task Environment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marketing; economics; macroeconomic</a:t>
                      </a:r>
                      <a:r>
                        <a:rPr lang="en-US" sz="1800" baseline="0" dirty="0" smtClean="0"/>
                        <a:t> policy; globalization of business; international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67148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Administration and Control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mgt. accounting; financial analysis; business law; corp. finance; policy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67148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Logistics and Technology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operations; supply chain; MIS; production</a:t>
                      </a:r>
                      <a:endParaRPr lang="en-US" sz="1800" dirty="0"/>
                    </a:p>
                  </a:txBody>
                  <a:tcPr marT="45723" marB="4572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4420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08A45C4-F245-4639-8F76-038133470790}" type="slidenum">
              <a:rPr lang="en-US" smtClean="0">
                <a:latin typeface="Arial" charset="0"/>
              </a:rPr>
              <a:pPr eaLnBrk="1" hangingPunct="1"/>
              <a:t>9</a:t>
            </a:fld>
            <a:endParaRPr lang="en-US" smtClean="0">
              <a:latin typeface="Arial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What do Executives want their Managers to Excel at?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3400" y="1447800"/>
          <a:ext cx="8077199" cy="5548314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838200"/>
                <a:gridCol w="2133600"/>
                <a:gridCol w="2590800"/>
                <a:gridCol w="2514599"/>
              </a:tblGrid>
              <a:tr h="84815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Rank</a:t>
                      </a:r>
                      <a:endParaRPr lang="en-US" sz="16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Competency Category</a:t>
                      </a:r>
                    </a:p>
                    <a:p>
                      <a:endParaRPr lang="en-US" sz="16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% Coverage that the Executives</a:t>
                      </a:r>
                      <a:r>
                        <a:rPr lang="en-US" sz="1600" baseline="0" dirty="0" smtClean="0"/>
                        <a:t> want</a:t>
                      </a:r>
                      <a:endParaRPr lang="en-US" sz="1600" dirty="0" smtClean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%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Coverage that B-School curriculum provides</a:t>
                      </a:r>
                    </a:p>
                  </a:txBody>
                  <a:tcPr marT="45721" marB="45721"/>
                </a:tc>
              </a:tr>
              <a:tr h="6714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Decision-making processes</a:t>
                      </a:r>
                      <a:endParaRPr lang="en-US" sz="16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20%</a:t>
                      </a:r>
                      <a:endParaRPr lang="en-US" sz="16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10%</a:t>
                      </a:r>
                      <a:endParaRPr lang="en-US" sz="1600" dirty="0"/>
                    </a:p>
                  </a:txBody>
                  <a:tcPr marT="45721" marB="45721"/>
                </a:tc>
              </a:tr>
              <a:tr h="6714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Human Capital</a:t>
                      </a:r>
                      <a:endParaRPr lang="en-US" sz="16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19%</a:t>
                      </a:r>
                      <a:endParaRPr lang="en-US" sz="16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13%</a:t>
                      </a:r>
                      <a:endParaRPr lang="en-US" sz="1600" dirty="0"/>
                    </a:p>
                  </a:txBody>
                  <a:tcPr marT="45721" marB="45721"/>
                </a:tc>
              </a:tr>
              <a:tr h="6714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Strategy and Innovation</a:t>
                      </a:r>
                      <a:endParaRPr lang="en-US" sz="16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17%</a:t>
                      </a:r>
                      <a:endParaRPr lang="en-US" sz="16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9%</a:t>
                      </a:r>
                      <a:endParaRPr lang="en-US" sz="1600" dirty="0"/>
                    </a:p>
                  </a:txBody>
                  <a:tcPr marT="45721" marB="45721"/>
                </a:tc>
              </a:tr>
              <a:tr h="6714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Task Environment</a:t>
                      </a:r>
                      <a:endParaRPr lang="en-US" sz="16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17%</a:t>
                      </a:r>
                      <a:endParaRPr lang="en-US" sz="16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21%</a:t>
                      </a:r>
                      <a:endParaRPr lang="en-US" sz="1600" dirty="0"/>
                    </a:p>
                  </a:txBody>
                  <a:tcPr marT="45721" marB="45721"/>
                </a:tc>
              </a:tr>
              <a:tr h="6714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Administration and Control</a:t>
                      </a:r>
                      <a:endParaRPr lang="en-US" sz="16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17%</a:t>
                      </a:r>
                      <a:endParaRPr lang="en-US" sz="16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27%</a:t>
                      </a:r>
                      <a:endParaRPr lang="en-US" sz="1600" dirty="0"/>
                    </a:p>
                  </a:txBody>
                  <a:tcPr marT="45721" marB="45721"/>
                </a:tc>
              </a:tr>
              <a:tr h="6714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Logistics and Technology</a:t>
                      </a:r>
                      <a:endParaRPr lang="en-US" sz="16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11%</a:t>
                      </a:r>
                      <a:endParaRPr lang="en-US" sz="16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15%</a:t>
                      </a:r>
                      <a:endParaRPr lang="en-US" sz="1600" dirty="0"/>
                    </a:p>
                  </a:txBody>
                  <a:tcPr marT="45721" marB="45721"/>
                </a:tc>
              </a:tr>
              <a:tr h="67145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21" marB="45721"/>
                </a:tc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(other or undetermined or unclassified)</a:t>
                      </a:r>
                      <a:endParaRPr lang="en-US" sz="1600" dirty="0"/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5%</a:t>
                      </a:r>
                      <a:endParaRPr lang="en-US" sz="1600" dirty="0"/>
                    </a:p>
                  </a:txBody>
                  <a:tcPr marT="45721" marB="4572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068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553</Words>
  <Application>Microsoft Office PowerPoint</Application>
  <PresentationFormat>On-screen Show (4:3)</PresentationFormat>
  <Paragraphs>127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 Multi-disciplinary Perspective on Decision-making and Creativity:</vt:lpstr>
      <vt:lpstr>1 – Course Introduction</vt:lpstr>
      <vt:lpstr>The Organization of the Class</vt:lpstr>
      <vt:lpstr>Multi-disciplinary Perspectives</vt:lpstr>
      <vt:lpstr>Two Working Definitions for the In-class Exercise</vt:lpstr>
      <vt:lpstr>What Skills, Knowledge, and Abilities (SKA) really matter?</vt:lpstr>
      <vt:lpstr>What do Executives want their Managers to Excel at?</vt:lpstr>
      <vt:lpstr>What do Executives want their Managers to Excel at?</vt:lpstr>
      <vt:lpstr>What do Executives want their Managers to Excel at?</vt:lpstr>
      <vt:lpstr>Do In-class “Real World” Exercise</vt:lpstr>
      <vt:lpstr>Contrast food – zoom 2</vt:lpstr>
    </vt:vector>
  </TitlesOfParts>
  <Company>CSU Northridge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Multi-disciplinary Perspective on Decision-making and Creativity:</dc:title>
  <dc:creator>Smith, Wayne W</dc:creator>
  <cp:lastModifiedBy>Smith, Wayne W</cp:lastModifiedBy>
  <cp:revision>2</cp:revision>
  <dcterms:created xsi:type="dcterms:W3CDTF">2013-05-23T23:44:11Z</dcterms:created>
  <dcterms:modified xsi:type="dcterms:W3CDTF">2013-05-24T00:01:08Z</dcterms:modified>
</cp:coreProperties>
</file>